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9144000" cy="5143500" type="screen16x9"/>
  <p:notesSz cx="6858000" cy="9144000"/>
  <p:embeddedFontLst>
    <p:embeddedFont>
      <p:font typeface="Lato" panose="020B0604020202020204" charset="0"/>
      <p:regular r:id="rId70"/>
      <p:bold r:id="rId71"/>
      <p:italic r:id="rId72"/>
      <p:boldItalic r:id="rId73"/>
    </p:embeddedFont>
    <p:embeddedFont>
      <p:font typeface="Raleway"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jy4MF5urnJBY3Smiq2INFnwx9nU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087B5A-B943-4A82-994E-D130624F3A7B}">
  <a:tblStyle styleId="{2D087B5A-B943-4A82-994E-D130624F3A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89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df216c93f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df216c93f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0e52e256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0e52e256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e0e52e256f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0e52e256f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0e52e256f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0e52e256f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1a227908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1a227908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0e52e256f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0e52e256f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0e52e256f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0e52e256f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0e52e256f_1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e0e52e256f_1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0e52e256f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e0e52e256f_1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0e52e256f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e0e52e256f_1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df216c93f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df216c93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e0e52e256f_2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e0e52e256f_2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0e52e256f_1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e0e52e256f_1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0e52e256f_1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e0e52e256f_1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0e52e256f_1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e0e52e256f_1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0e52e256f_1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e0e52e256f_1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e0e52e256f_1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e0e52e256f_1_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0e52e256f_1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e0e52e256f_1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0e52e256f_1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e0e52e256f_1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0e52e256f_1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e0e52e256f_1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0e52e256f_1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0e52e256f_1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ddf216c9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ddf216c9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0e52e256f_1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0e52e256f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0e52e256f_1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e0e52e256f_1_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0e52e256f_1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e0e52e256f_1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0e52e256f_1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e0e52e256f_1_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e0e52e256f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e0e52e256f_1_4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0e52e256f_2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0e52e256f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e0e52e256f_1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e0e52e256f_1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0e52e256f_1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e0e52e256f_1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0e52e256f_1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0e52e256f_1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0e52e256f_1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e0e52e256f_1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06f5fdf52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d06f5fdf52_3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e0e52e256f_1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e0e52e256f_1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df216c93f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gddf216c93f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0e52e256f_2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e0e52e256f_2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ddf216c93f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ddf216c93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e10addef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e10addef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e0e52e256f_2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e0e52e256f_2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0e52e256f_2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ge0e52e256f_2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e0e52e256f_2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e0e52e256f_2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a227908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a227908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0e52e256f_2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e0e52e256f_2_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0e52e256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0e52e256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e0e52e256f_2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e0e52e256f_2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0e52e256f_1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e0e52e256f_1_6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e0e52e256f_1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e0e52e256f_1_6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0e52e256f_1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e0e52e256f_1_6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0e52e256f_1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e0e52e256f_1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e0e52e256f_1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e0e52e256f_1_6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e0e52e256f_1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e0e52e256f_1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e0e52e256f_1_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e0e52e256f_1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e0e52e256f_1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e0e52e256f_1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e0e52e256f_1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e0e52e256f_1_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0e52e256f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0e52e256f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e0e52e256f_1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e0e52e256f_1_7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0e52e256f_1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e0e52e256f_1_8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e0e52e256f_1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e0e52e256f_1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0e52e256f_1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e0e52e256f_1_8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e0e52e256f_1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e0e52e256f_1_7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e0e52e256f_1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ge0e52e256f_1_8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e1a227908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e1a227908c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e1a227908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e1a227908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0e52e256f_2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e0e52e256f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0e52e256f_2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0e52e256f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df216c93f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df216c93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gd7fb882e26_1_351"/>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gd7fb882e26_1_351"/>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gd7fb882e26_1_351"/>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gd7fb882e26_1_351"/>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4" name="Google Shape;14;gd7fb882e26_1_351"/>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gd7fb882e26_1_35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cxnSp>
        <p:nvCxnSpPr>
          <p:cNvPr id="58" name="Google Shape;58;gd7fb882e26_1_397"/>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9" name="Google Shape;59;gd7fb882e26_1_39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60" name="Google Shape;60;gd7fb882e26_1_397"/>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1" name="Google Shape;61;gd7fb882e26_1_39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cxnSp>
        <p:nvCxnSpPr>
          <p:cNvPr id="63" name="Google Shape;63;gd7fb882e26_1_402"/>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4" name="Google Shape;64;gd7fb882e26_1_402"/>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5" name="Google Shape;65;gd7fb882e26_1_402"/>
          <p:cNvSpPr txBox="1">
            <a:spLocks noGrp="1"/>
          </p:cNvSpPr>
          <p:nvPr>
            <p:ph type="title" hasCustomPrompt="1"/>
          </p:nvPr>
        </p:nvSpPr>
        <p:spPr>
          <a:xfrm>
            <a:off x="853950" y="1304850"/>
            <a:ext cx="7436100" cy="153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6" name="Google Shape;66;gd7fb882e26_1_402"/>
          <p:cNvSpPr txBox="1">
            <a:spLocks noGrp="1"/>
          </p:cNvSpPr>
          <p:nvPr>
            <p:ph type="body" idx="1"/>
          </p:nvPr>
        </p:nvSpPr>
        <p:spPr>
          <a:xfrm>
            <a:off x="853950" y="2919450"/>
            <a:ext cx="74361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7" name="Google Shape;67;gd7fb882e26_1_40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gd7fb882e26_1_358"/>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gd7fb882e26_1_358"/>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gd7fb882e26_1_358"/>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0" name="Google Shape;20;gd7fb882e26_1_35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gd7fb882e26_1_40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cxnSp>
        <p:nvCxnSpPr>
          <p:cNvPr id="24" name="Google Shape;24;gd7fb882e26_1_363"/>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5" name="Google Shape;25;gd7fb882e26_1_363"/>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6" name="Google Shape;26;gd7fb882e26_1_363"/>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7" name="Google Shape;27;gd7fb882e26_1_363"/>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gd7fb882e26_1_363"/>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9" name="Google Shape;29;gd7fb882e26_1_36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cxnSp>
        <p:nvCxnSpPr>
          <p:cNvPr id="31" name="Google Shape;31;gd7fb882e26_1_370"/>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2" name="Google Shape;32;gd7fb882e26_1_370"/>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33;gd7fb882e26_1_37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4" name="Google Shape;34;gd7fb882e26_1_370"/>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5" name="Google Shape;35;gd7fb882e26_1_370"/>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d7fb882e26_1_370"/>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7" name="Google Shape;37;gd7fb882e26_1_37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gd7fb882e26_1_378"/>
          <p:cNvSpPr txBox="1">
            <a:spLocks noGrp="1"/>
          </p:cNvSpPr>
          <p:nvPr>
            <p:ph type="title"/>
          </p:nvPr>
        </p:nvSpPr>
        <p:spPr>
          <a:xfrm>
            <a:off x="303300" y="411575"/>
            <a:ext cx="8520600" cy="639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 name="Google Shape;40;gd7fb882e26_1_37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cxnSp>
        <p:nvCxnSpPr>
          <p:cNvPr id="42" name="Google Shape;42;gd7fb882e26_1_381"/>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3" name="Google Shape;43;gd7fb882e26_1_381"/>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4" name="Google Shape;44;gd7fb882e26_1_381"/>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5" name="Google Shape;45;gd7fb882e26_1_38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6"/>
        <p:cNvGrpSpPr/>
        <p:nvPr/>
      </p:nvGrpSpPr>
      <p:grpSpPr>
        <a:xfrm>
          <a:off x="0" y="0"/>
          <a:ext cx="0" cy="0"/>
          <a:chOff x="0" y="0"/>
          <a:chExt cx="0" cy="0"/>
        </a:xfrm>
      </p:grpSpPr>
      <p:cxnSp>
        <p:nvCxnSpPr>
          <p:cNvPr id="47" name="Google Shape;47;gd7fb882e26_1_386"/>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gd7fb882e26_1_386"/>
          <p:cNvSpPr txBox="1">
            <a:spLocks noGrp="1"/>
          </p:cNvSpPr>
          <p:nvPr>
            <p:ph type="title"/>
          </p:nvPr>
        </p:nvSpPr>
        <p:spPr>
          <a:xfrm>
            <a:off x="283103" y="712141"/>
            <a:ext cx="6244200" cy="38355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49" name="Google Shape;49;gd7fb882e26_1_38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gd7fb882e26_1_390"/>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 name="Google Shape;52;gd7fb882e26_1_39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3" name="Google Shape;53;gd7fb882e26_1_390"/>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54" name="Google Shape;54;gd7fb882e26_1_390"/>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5" name="Google Shape;55;gd7fb882e26_1_39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56" name="Google Shape;56;gd7fb882e26_1_39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gd7fb882e26_1_347"/>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7" name="Google Shape;7;gd7fb882e26_1_347"/>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8" name="Google Shape;8;gd7fb882e26_1_34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OnjNlW9mfLWzadn8p0dfEAnKxwAGdJq9/view?usp=sharin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drive.google.com/file/d/1ugP_kehGDVZidqwpZXB7h76_wkGs_WWD/view?usp=shar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prezi.com/p/edit/7neikjk31klp/"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drive.google.com/file/d/1UbVDR8kFTNsdKCtOVH3HJIjbEOfkQozK/view"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44.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46.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hyperlink" Target="https://xd.adobe.com/view/3e55b0fd-7440-4592-9802-cea61425590d-6b06/"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docs.google.com/forms/d/1JYxW9Q6umulOmMCclRBz6BIfwViIzxgEVOPLCk0MuvY/edit"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docs.google.com/forms/d/1qfoqR_L7IWXmF8Ygn6MW_0i51LY7tJeeCSzJdB_QNRc/edit"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hyperlink" Target="https://drive.google.com/file/d/11bQixyMxrPGbqCkV06-ZLI83-V7K9FkF/view?usp=sharing"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2390275" y="366650"/>
            <a:ext cx="6526200" cy="1542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it"/>
              <a:t>Progettazione interfaccia per macchina agricola </a:t>
            </a:r>
            <a:endParaRPr/>
          </a:p>
          <a:p>
            <a:pPr marL="0" lvl="0" indent="0" algn="l" rtl="0">
              <a:lnSpc>
                <a:spcPct val="100000"/>
              </a:lnSpc>
              <a:spcBef>
                <a:spcPts val="0"/>
              </a:spcBef>
              <a:spcAft>
                <a:spcPts val="0"/>
              </a:spcAft>
              <a:buSzPct val="111111"/>
              <a:buNone/>
            </a:pPr>
            <a:r>
              <a:rPr lang="it"/>
              <a:t>New Holland - CNH</a:t>
            </a:r>
            <a:endParaRPr/>
          </a:p>
        </p:txBody>
      </p:sp>
      <p:sp>
        <p:nvSpPr>
          <p:cNvPr id="73" name="Google Shape;73;p1"/>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Clr>
                <a:schemeClr val="dk2"/>
              </a:buClr>
              <a:buSzPts val="1100"/>
              <a:buFont typeface="Arial"/>
              <a:buNone/>
            </a:pPr>
            <a:r>
              <a:rPr lang="it" b="1"/>
              <a:t>Team</a:t>
            </a:r>
            <a:r>
              <a:rPr lang="it"/>
              <a:t> </a:t>
            </a:r>
            <a:r>
              <a:rPr lang="it" b="1"/>
              <a:t>Segnali di Fumo ☁</a:t>
            </a:r>
            <a:endParaRPr b="1"/>
          </a:p>
          <a:p>
            <a:pPr marL="0" lvl="0" indent="0" algn="l" rtl="0">
              <a:lnSpc>
                <a:spcPct val="100000"/>
              </a:lnSpc>
              <a:spcBef>
                <a:spcPts val="0"/>
              </a:spcBef>
              <a:spcAft>
                <a:spcPts val="0"/>
              </a:spcAft>
              <a:buClr>
                <a:schemeClr val="dk2"/>
              </a:buClr>
              <a:buSzPts val="1100"/>
              <a:buFont typeface="Arial"/>
              <a:buNone/>
            </a:pPr>
            <a:r>
              <a:rPr lang="it" b="1"/>
              <a:t>U</a:t>
            </a:r>
            <a:r>
              <a:rPr lang="it"/>
              <a:t>ser E</a:t>
            </a:r>
            <a:r>
              <a:rPr lang="it" b="1"/>
              <a:t>x</a:t>
            </a:r>
            <a:r>
              <a:rPr lang="it"/>
              <a:t>perience </a:t>
            </a:r>
            <a:r>
              <a:rPr lang="it" b="1"/>
              <a:t>D</a:t>
            </a:r>
            <a:r>
              <a:rPr lang="it"/>
              <a:t>esign</a:t>
            </a:r>
            <a:endParaRPr/>
          </a:p>
          <a:p>
            <a:pPr marL="0" lvl="0" indent="0" algn="l" rtl="0">
              <a:lnSpc>
                <a:spcPct val="100000"/>
              </a:lnSpc>
              <a:spcBef>
                <a:spcPts val="0"/>
              </a:spcBef>
              <a:spcAft>
                <a:spcPts val="0"/>
              </a:spcAft>
              <a:buClr>
                <a:schemeClr val="dk2"/>
              </a:buClr>
              <a:buSzPts val="1100"/>
              <a:buFont typeface="Arial"/>
              <a:buNone/>
            </a:pPr>
            <a:r>
              <a:rPr lang="it"/>
              <a:t>Anno Accademico 2020/2021</a:t>
            </a:r>
            <a:endParaRPr/>
          </a:p>
        </p:txBody>
      </p:sp>
      <p:sp>
        <p:nvSpPr>
          <p:cNvPr id="74" name="Google Shape;74;p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1</a:t>
            </a:fld>
            <a:r>
              <a:rPr lang="it"/>
              <a:t>/67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ddf216c93f_0_147"/>
          <p:cNvSpPr txBox="1">
            <a:spLocks noGrp="1"/>
          </p:cNvSpPr>
          <p:nvPr>
            <p:ph type="title"/>
          </p:nvPr>
        </p:nvSpPr>
        <p:spPr>
          <a:xfrm>
            <a:off x="367500" y="411575"/>
            <a:ext cx="84090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C) </a:t>
            </a:r>
            <a:r>
              <a:rPr lang="it" sz="3000">
                <a:solidFill>
                  <a:schemeClr val="dk1"/>
                </a:solidFill>
              </a:rPr>
              <a:t>Task specifici/impliciti ai principali </a:t>
            </a:r>
            <a:endParaRPr sz="3000">
              <a:solidFill>
                <a:schemeClr val="dk1"/>
              </a:solidFill>
            </a:endParaRPr>
          </a:p>
        </p:txBody>
      </p:sp>
      <p:sp>
        <p:nvSpPr>
          <p:cNvPr id="142" name="Google Shape;142;gddf216c93f_0_147"/>
          <p:cNvSpPr txBox="1"/>
          <p:nvPr/>
        </p:nvSpPr>
        <p:spPr>
          <a:xfrm>
            <a:off x="197050" y="1200622"/>
            <a:ext cx="8409000" cy="3547800"/>
          </a:xfrm>
          <a:prstGeom prst="rect">
            <a:avLst/>
          </a:prstGeom>
          <a:noFill/>
          <a:ln>
            <a:noFill/>
          </a:ln>
        </p:spPr>
        <p:txBody>
          <a:bodyPr spcFirstLastPara="1" wrap="square" lIns="91425" tIns="91425" rIns="91425" bIns="91425" anchor="t" anchorCtr="0">
            <a:spAutoFit/>
          </a:bodyPr>
          <a:lstStyle/>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Controllo dei parametri del trattore </a:t>
            </a:r>
            <a:endParaRPr sz="1900" b="1">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Settaggio dei parametri trattore e degli attrezzi</a:t>
            </a:r>
            <a:r>
              <a:rPr lang="it" sz="1900">
                <a:solidFill>
                  <a:schemeClr val="dk2"/>
                </a:solidFill>
                <a:latin typeface="Raleway"/>
                <a:ea typeface="Raleway"/>
                <a:cs typeface="Raleway"/>
                <a:sym typeface="Raleway"/>
              </a:rPr>
              <a:t> da traino idraulici da fermi e/o in movimento</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Regolazione della posizione degli attrezzi</a:t>
            </a:r>
            <a:r>
              <a:rPr lang="it" sz="1900">
                <a:solidFill>
                  <a:schemeClr val="dk2"/>
                </a:solidFill>
                <a:latin typeface="Raleway"/>
                <a:ea typeface="Raleway"/>
                <a:cs typeface="Raleway"/>
                <a:sym typeface="Raleway"/>
              </a:rPr>
              <a:t> usati </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Trasporto stradale e non con carico/guida su strada</a:t>
            </a:r>
            <a:endParaRPr sz="1900" b="1">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Manutenzione</a:t>
            </a:r>
            <a:r>
              <a:rPr lang="it" sz="1900">
                <a:solidFill>
                  <a:schemeClr val="dk2"/>
                </a:solidFill>
                <a:latin typeface="Raleway"/>
                <a:ea typeface="Raleway"/>
                <a:cs typeface="Raleway"/>
                <a:sym typeface="Raleway"/>
              </a:rPr>
              <a:t> flotta trattori e di conseguenza della macchina agricola</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Controllo visivo</a:t>
            </a:r>
            <a:r>
              <a:rPr lang="it" sz="1900">
                <a:solidFill>
                  <a:schemeClr val="dk2"/>
                </a:solidFill>
                <a:latin typeface="Raleway"/>
                <a:ea typeface="Raleway"/>
                <a:cs typeface="Raleway"/>
                <a:sym typeface="Raleway"/>
              </a:rPr>
              <a:t> (spesso girandosi) dell’ attrezzo da traino utilizzato</a:t>
            </a:r>
            <a:endParaRPr sz="1900" b="1">
              <a:solidFill>
                <a:schemeClr val="dk1"/>
              </a:solidFill>
              <a:latin typeface="Raleway"/>
              <a:ea typeface="Raleway"/>
              <a:cs typeface="Raleway"/>
              <a:sym typeface="Raleway"/>
            </a:endParaRPr>
          </a:p>
        </p:txBody>
      </p:sp>
      <p:sp>
        <p:nvSpPr>
          <p:cNvPr id="143" name="Google Shape;143;gddf216c93f_0_1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10</a:t>
            </a:fld>
            <a:r>
              <a:rPr lang="it"/>
              <a:t>/67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e0e52e256f_1_0"/>
          <p:cNvSpPr txBox="1">
            <a:spLocks noGrp="1"/>
          </p:cNvSpPr>
          <p:nvPr>
            <p:ph type="title"/>
          </p:nvPr>
        </p:nvSpPr>
        <p:spPr>
          <a:xfrm>
            <a:off x="367500" y="411575"/>
            <a:ext cx="84090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D) Considerazioni sul contesto d’uso</a:t>
            </a:r>
            <a:endParaRPr>
              <a:solidFill>
                <a:schemeClr val="dk1"/>
              </a:solidFill>
            </a:endParaRPr>
          </a:p>
        </p:txBody>
      </p:sp>
      <p:sp>
        <p:nvSpPr>
          <p:cNvPr id="149" name="Google Shape;149;ge0e52e256f_1_0"/>
          <p:cNvSpPr txBox="1"/>
          <p:nvPr/>
        </p:nvSpPr>
        <p:spPr>
          <a:xfrm>
            <a:off x="197050" y="1200622"/>
            <a:ext cx="8409000" cy="3109200"/>
          </a:xfrm>
          <a:prstGeom prst="rect">
            <a:avLst/>
          </a:prstGeom>
          <a:noFill/>
          <a:ln>
            <a:noFill/>
          </a:ln>
        </p:spPr>
        <p:txBody>
          <a:bodyPr spcFirstLastPara="1" wrap="square" lIns="91425" tIns="91425" rIns="91425" bIns="91425" anchor="t" anchorCtr="0">
            <a:spAutoFit/>
          </a:bodyPr>
          <a:lstStyle/>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Uso in terreni</a:t>
            </a:r>
            <a:r>
              <a:rPr lang="it" sz="1900">
                <a:solidFill>
                  <a:schemeClr val="dk2"/>
                </a:solidFill>
                <a:latin typeface="Raleway"/>
                <a:ea typeface="Raleway"/>
                <a:cs typeface="Raleway"/>
                <a:sym typeface="Raleway"/>
              </a:rPr>
              <a:t> da coltivazione, campagne, capannoni, </a:t>
            </a:r>
            <a:r>
              <a:rPr lang="it" sz="1900" b="1">
                <a:solidFill>
                  <a:schemeClr val="dk2"/>
                </a:solidFill>
                <a:latin typeface="Raleway"/>
                <a:ea typeface="Raleway"/>
                <a:cs typeface="Raleway"/>
                <a:sym typeface="Raleway"/>
              </a:rPr>
              <a:t>strade asfaltate</a:t>
            </a:r>
            <a:endParaRPr sz="1900" b="1">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Display e comandi in cabina chiusa di una macchina agricola</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Orari di lavoro vari</a:t>
            </a:r>
            <a:r>
              <a:rPr lang="it" sz="1900">
                <a:solidFill>
                  <a:schemeClr val="dk2"/>
                </a:solidFill>
                <a:latin typeface="Raleway"/>
                <a:ea typeface="Raleway"/>
                <a:cs typeface="Raleway"/>
                <a:sym typeface="Raleway"/>
              </a:rPr>
              <a:t>: luce e buio, varie condizioni metereologiche</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Terreni non regolari</a:t>
            </a:r>
            <a:r>
              <a:rPr lang="it" sz="1900">
                <a:solidFill>
                  <a:schemeClr val="dk2"/>
                </a:solidFill>
                <a:latin typeface="Raleway"/>
                <a:ea typeface="Raleway"/>
                <a:cs typeface="Raleway"/>
                <a:sym typeface="Raleway"/>
              </a:rPr>
              <a:t> che introducono vibrazioni e scossoni</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Possibile uso da </a:t>
            </a:r>
            <a:r>
              <a:rPr lang="it" sz="1900" b="1">
                <a:solidFill>
                  <a:schemeClr val="dk2"/>
                </a:solidFill>
                <a:latin typeface="Raleway"/>
                <a:ea typeface="Raleway"/>
                <a:cs typeface="Raleway"/>
                <a:sym typeface="Raleway"/>
              </a:rPr>
              <a:t>diversi tipi di utenti</a:t>
            </a:r>
            <a:r>
              <a:rPr lang="it" sz="1900">
                <a:solidFill>
                  <a:schemeClr val="dk2"/>
                </a:solidFill>
                <a:latin typeface="Raleway"/>
                <a:ea typeface="Raleway"/>
                <a:cs typeface="Raleway"/>
                <a:sym typeface="Raleway"/>
              </a:rPr>
              <a:t> (lingue parlate, impostazioni preferite, compiti da svolgere, età, sesso, etc…)</a:t>
            </a:r>
            <a:endParaRPr sz="2400" b="1">
              <a:solidFill>
                <a:schemeClr val="dk2"/>
              </a:solidFill>
              <a:latin typeface="Raleway"/>
              <a:ea typeface="Raleway"/>
              <a:cs typeface="Raleway"/>
              <a:sym typeface="Raleway"/>
            </a:endParaRPr>
          </a:p>
        </p:txBody>
      </p:sp>
      <p:sp>
        <p:nvSpPr>
          <p:cNvPr id="150" name="Google Shape;150;ge0e52e256f_1_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11</a:t>
            </a:fld>
            <a:r>
              <a:rPr lang="it"/>
              <a:t>/67</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e0e52e256f_1_68"/>
          <p:cNvSpPr txBox="1"/>
          <p:nvPr/>
        </p:nvSpPr>
        <p:spPr>
          <a:xfrm>
            <a:off x="367500" y="639600"/>
            <a:ext cx="8409000" cy="4863900"/>
          </a:xfrm>
          <a:prstGeom prst="rect">
            <a:avLst/>
          </a:prstGeom>
          <a:noFill/>
          <a:ln>
            <a:noFill/>
          </a:ln>
        </p:spPr>
        <p:txBody>
          <a:bodyPr spcFirstLastPara="1" wrap="square" lIns="91425" tIns="91425" rIns="91425" bIns="91425" anchor="t" anchorCtr="0">
            <a:spAutoFit/>
          </a:bodyPr>
          <a:lstStyle/>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Vedere bene </a:t>
            </a:r>
            <a:r>
              <a:rPr lang="it" sz="1900">
                <a:solidFill>
                  <a:schemeClr val="dk2"/>
                </a:solidFill>
                <a:latin typeface="Raleway"/>
                <a:ea typeface="Raleway"/>
                <a:cs typeface="Raleway"/>
                <a:sym typeface="Raleway"/>
              </a:rPr>
              <a:t>lo schermo in varie condizioni di luminosità e vibrazione</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Personalizzare</a:t>
            </a:r>
            <a:r>
              <a:rPr lang="it" sz="1900">
                <a:solidFill>
                  <a:schemeClr val="dk2"/>
                </a:solidFill>
                <a:latin typeface="Raleway"/>
                <a:ea typeface="Raleway"/>
                <a:cs typeface="Raleway"/>
                <a:sym typeface="Raleway"/>
              </a:rPr>
              <a:t> l’interfaccia grafica e </a:t>
            </a:r>
            <a:r>
              <a:rPr lang="it" sz="1900" b="1">
                <a:solidFill>
                  <a:schemeClr val="dk2"/>
                </a:solidFill>
                <a:latin typeface="Raleway"/>
                <a:ea typeface="Raleway"/>
                <a:cs typeface="Raleway"/>
                <a:sym typeface="Raleway"/>
              </a:rPr>
              <a:t>settare facilmente</a:t>
            </a:r>
            <a:r>
              <a:rPr lang="it" sz="1900">
                <a:solidFill>
                  <a:schemeClr val="dk2"/>
                </a:solidFill>
                <a:latin typeface="Raleway"/>
                <a:ea typeface="Raleway"/>
                <a:cs typeface="Raleway"/>
                <a:sym typeface="Raleway"/>
              </a:rPr>
              <a:t> parametri degli attrezzi</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Personalizzare </a:t>
            </a:r>
            <a:r>
              <a:rPr lang="it" sz="1900">
                <a:solidFill>
                  <a:schemeClr val="dk2"/>
                </a:solidFill>
                <a:latin typeface="Raleway"/>
                <a:ea typeface="Raleway"/>
                <a:cs typeface="Raleway"/>
                <a:sym typeface="Raleway"/>
              </a:rPr>
              <a:t>l’interfaccia fisica (cambiarne la posizione, controllarla mediante ghiera), averne un </a:t>
            </a:r>
            <a:r>
              <a:rPr lang="it" sz="1900" b="1">
                <a:solidFill>
                  <a:schemeClr val="dk2"/>
                </a:solidFill>
                <a:latin typeface="Raleway"/>
                <a:ea typeface="Raleway"/>
                <a:cs typeface="Raleway"/>
                <a:sym typeface="Raleway"/>
              </a:rPr>
              <a:t>facile uso con guanti </a:t>
            </a:r>
            <a:r>
              <a:rPr lang="it" sz="1900">
                <a:solidFill>
                  <a:schemeClr val="dk2"/>
                </a:solidFill>
                <a:latin typeface="Raleway"/>
                <a:ea typeface="Raleway"/>
                <a:cs typeface="Raleway"/>
                <a:sym typeface="Raleway"/>
              </a:rPr>
              <a:t>ed un</a:t>
            </a:r>
            <a:r>
              <a:rPr lang="it" sz="1900" b="1">
                <a:solidFill>
                  <a:schemeClr val="dk2"/>
                </a:solidFill>
                <a:latin typeface="Raleway"/>
                <a:ea typeface="Raleway"/>
                <a:cs typeface="Raleway"/>
                <a:sym typeface="Raleway"/>
              </a:rPr>
              <a:t> buon feedback</a:t>
            </a:r>
            <a:endParaRPr sz="1900" b="1">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Avere </a:t>
            </a:r>
            <a:r>
              <a:rPr lang="it" sz="1900" b="1">
                <a:solidFill>
                  <a:schemeClr val="dk2"/>
                </a:solidFill>
                <a:latin typeface="Raleway"/>
                <a:ea typeface="Raleway"/>
                <a:cs typeface="Raleway"/>
                <a:sym typeface="Raleway"/>
              </a:rPr>
              <a:t>informazioni in tempo reale</a:t>
            </a:r>
            <a:r>
              <a:rPr lang="it" sz="1900">
                <a:solidFill>
                  <a:schemeClr val="dk2"/>
                </a:solidFill>
                <a:latin typeface="Raleway"/>
                <a:ea typeface="Raleway"/>
                <a:cs typeface="Raleway"/>
                <a:sym typeface="Raleway"/>
              </a:rPr>
              <a:t> sullo stato della macchina agricola, l'avanzamento dei lavori e le necessarie manutenzioni</a:t>
            </a:r>
            <a:endParaRPr sz="1900" b="1">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Avere dei </a:t>
            </a:r>
            <a:r>
              <a:rPr lang="it" sz="1900" b="1">
                <a:solidFill>
                  <a:schemeClr val="dk2"/>
                </a:solidFill>
                <a:latin typeface="Raleway"/>
                <a:ea typeface="Raleway"/>
                <a:cs typeface="Raleway"/>
                <a:sym typeface="Raleway"/>
              </a:rPr>
              <a:t>suggerimenti </a:t>
            </a:r>
            <a:r>
              <a:rPr lang="it" sz="1900">
                <a:solidFill>
                  <a:schemeClr val="dk2"/>
                </a:solidFill>
                <a:latin typeface="Raleway"/>
                <a:ea typeface="Raleway"/>
                <a:cs typeface="Raleway"/>
                <a:sym typeface="Raleway"/>
              </a:rPr>
              <a:t>su cosa facciano le funzioni del sistema (menù di aiuto, pop-up con piccole informazioni, ecc..) </a:t>
            </a:r>
            <a:endParaRPr sz="1900">
              <a:solidFill>
                <a:schemeClr val="dk2"/>
              </a:solidFill>
              <a:latin typeface="Raleway"/>
              <a:ea typeface="Raleway"/>
              <a:cs typeface="Raleway"/>
              <a:sym typeface="Raleway"/>
            </a:endParaRPr>
          </a:p>
          <a:p>
            <a:pPr marL="0" lvl="0" indent="0" algn="l" rtl="0">
              <a:lnSpc>
                <a:spcPct val="150000"/>
              </a:lnSpc>
              <a:spcBef>
                <a:spcPts val="0"/>
              </a:spcBef>
              <a:spcAft>
                <a:spcPts val="0"/>
              </a:spcAft>
              <a:buNone/>
            </a:pPr>
            <a:endParaRPr sz="1900" b="1">
              <a:solidFill>
                <a:schemeClr val="dk1"/>
              </a:solidFill>
              <a:latin typeface="Raleway"/>
              <a:ea typeface="Raleway"/>
              <a:cs typeface="Raleway"/>
              <a:sym typeface="Raleway"/>
            </a:endParaRPr>
          </a:p>
        </p:txBody>
      </p:sp>
      <p:sp>
        <p:nvSpPr>
          <p:cNvPr id="156" name="Google Shape;156;ge0e52e256f_1_68"/>
          <p:cNvSpPr txBox="1">
            <a:spLocks noGrp="1"/>
          </p:cNvSpPr>
          <p:nvPr>
            <p:ph type="title"/>
          </p:nvPr>
        </p:nvSpPr>
        <p:spPr>
          <a:xfrm>
            <a:off x="472925" y="0"/>
            <a:ext cx="84090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Risultati → Bisogni ricavati degli utenti</a:t>
            </a:r>
            <a:endParaRPr>
              <a:solidFill>
                <a:schemeClr val="dk1"/>
              </a:solidFill>
            </a:endParaRPr>
          </a:p>
        </p:txBody>
      </p:sp>
      <p:sp>
        <p:nvSpPr>
          <p:cNvPr id="157" name="Google Shape;157;ge0e52e256f_1_6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12</a:t>
            </a:fld>
            <a:r>
              <a:rPr lang="it"/>
              <a:t>/67</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e0e52e256f_1_72"/>
          <p:cNvSpPr txBox="1">
            <a:spLocks noGrp="1"/>
          </p:cNvSpPr>
          <p:nvPr>
            <p:ph type="title"/>
          </p:nvPr>
        </p:nvSpPr>
        <p:spPr>
          <a:xfrm>
            <a:off x="367500" y="411575"/>
            <a:ext cx="84090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Benchmark </a:t>
            </a:r>
            <a:br>
              <a:rPr lang="it">
                <a:solidFill>
                  <a:schemeClr val="dk1"/>
                </a:solidFill>
              </a:rPr>
            </a:br>
            <a:r>
              <a:rPr lang="it">
                <a:solidFill>
                  <a:schemeClr val="dk1"/>
                </a:solidFill>
              </a:rPr>
              <a:t>Cosa offrono i competitors? </a:t>
            </a:r>
            <a:endParaRPr sz="3000">
              <a:solidFill>
                <a:schemeClr val="dk1"/>
              </a:solidFill>
            </a:endParaRPr>
          </a:p>
        </p:txBody>
      </p:sp>
      <p:sp>
        <p:nvSpPr>
          <p:cNvPr id="163" name="Google Shape;163;ge0e52e256f_1_72"/>
          <p:cNvSpPr txBox="1"/>
          <p:nvPr/>
        </p:nvSpPr>
        <p:spPr>
          <a:xfrm>
            <a:off x="367500" y="1609600"/>
            <a:ext cx="7101600" cy="677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Lato"/>
              <a:buChar char="●"/>
            </a:pPr>
            <a:r>
              <a:rPr lang="it" sz="1800" u="sng">
                <a:solidFill>
                  <a:schemeClr val="hlink"/>
                </a:solidFill>
                <a:latin typeface="Lato"/>
                <a:ea typeface="Lato"/>
                <a:cs typeface="Lato"/>
                <a:sym typeface="Lato"/>
                <a:hlinkClick r:id="rId3"/>
              </a:rPr>
              <a:t>Link al Benchmark</a:t>
            </a:r>
            <a:r>
              <a:rPr lang="it" sz="1800">
                <a:latin typeface="Lato"/>
                <a:ea typeface="Lato"/>
                <a:cs typeface="Lato"/>
                <a:sym typeface="Lato"/>
              </a:rPr>
              <a:t> </a:t>
            </a:r>
            <a:endParaRPr sz="1800">
              <a:latin typeface="Lato"/>
              <a:ea typeface="Lato"/>
              <a:cs typeface="Lato"/>
              <a:sym typeface="Lato"/>
            </a:endParaRPr>
          </a:p>
          <a:p>
            <a:pPr marL="0" lvl="0" indent="457200" algn="l" rtl="0">
              <a:spcBef>
                <a:spcPts val="0"/>
              </a:spcBef>
              <a:spcAft>
                <a:spcPts val="0"/>
              </a:spcAft>
              <a:buNone/>
            </a:pPr>
            <a:r>
              <a:rPr lang="it">
                <a:latin typeface="Lato"/>
                <a:ea typeface="Lato"/>
                <a:cs typeface="Lato"/>
                <a:sym typeface="Lato"/>
              </a:rPr>
              <a:t>(aprire con Fogli di Google)</a:t>
            </a:r>
            <a:endParaRPr>
              <a:latin typeface="Lato"/>
              <a:ea typeface="Lato"/>
              <a:cs typeface="Lato"/>
              <a:sym typeface="Lato"/>
            </a:endParaRPr>
          </a:p>
        </p:txBody>
      </p:sp>
      <p:sp>
        <p:nvSpPr>
          <p:cNvPr id="164" name="Google Shape;164;ge0e52e256f_1_72"/>
          <p:cNvSpPr txBox="1">
            <a:spLocks noGrp="1"/>
          </p:cNvSpPr>
          <p:nvPr>
            <p:ph type="title"/>
          </p:nvPr>
        </p:nvSpPr>
        <p:spPr>
          <a:xfrm>
            <a:off x="367500" y="2687550"/>
            <a:ext cx="84090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QFD (House of Quality) </a:t>
            </a:r>
            <a:endParaRPr sz="3000">
              <a:solidFill>
                <a:schemeClr val="dk1"/>
              </a:solidFill>
            </a:endParaRPr>
          </a:p>
        </p:txBody>
      </p:sp>
      <p:sp>
        <p:nvSpPr>
          <p:cNvPr id="165" name="Google Shape;165;ge0e52e256f_1_72"/>
          <p:cNvSpPr txBox="1"/>
          <p:nvPr/>
        </p:nvSpPr>
        <p:spPr>
          <a:xfrm>
            <a:off x="367500" y="3626875"/>
            <a:ext cx="7101600" cy="677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Lato"/>
              <a:buChar char="●"/>
            </a:pPr>
            <a:r>
              <a:rPr lang="it" sz="1800" u="sng">
                <a:solidFill>
                  <a:schemeClr val="hlink"/>
                </a:solidFill>
                <a:latin typeface="Lato"/>
                <a:ea typeface="Lato"/>
                <a:cs typeface="Lato"/>
                <a:sym typeface="Lato"/>
                <a:hlinkClick r:id="rId4"/>
              </a:rPr>
              <a:t>Link alla QFD</a:t>
            </a:r>
            <a:r>
              <a:rPr lang="it" sz="1800">
                <a:latin typeface="Lato"/>
                <a:ea typeface="Lato"/>
                <a:cs typeface="Lato"/>
                <a:sym typeface="Lato"/>
              </a:rPr>
              <a:t> </a:t>
            </a:r>
            <a:endParaRPr sz="1800">
              <a:latin typeface="Lato"/>
              <a:ea typeface="Lato"/>
              <a:cs typeface="Lato"/>
              <a:sym typeface="Lato"/>
            </a:endParaRPr>
          </a:p>
          <a:p>
            <a:pPr marL="0" lvl="0" indent="457200" algn="l" rtl="0">
              <a:spcBef>
                <a:spcPts val="0"/>
              </a:spcBef>
              <a:spcAft>
                <a:spcPts val="0"/>
              </a:spcAft>
              <a:buNone/>
            </a:pPr>
            <a:r>
              <a:rPr lang="it">
                <a:latin typeface="Lato"/>
                <a:ea typeface="Lato"/>
                <a:cs typeface="Lato"/>
                <a:sym typeface="Lato"/>
              </a:rPr>
              <a:t>(aprire con Excel per visualizzare il grafico)</a:t>
            </a:r>
            <a:endParaRPr>
              <a:latin typeface="Lato"/>
              <a:ea typeface="Lato"/>
              <a:cs typeface="Lato"/>
              <a:sym typeface="Lato"/>
            </a:endParaRPr>
          </a:p>
        </p:txBody>
      </p:sp>
      <p:sp>
        <p:nvSpPr>
          <p:cNvPr id="166" name="Google Shape;166;ge0e52e256f_1_7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13</a:t>
            </a:fld>
            <a:r>
              <a:rPr lang="it"/>
              <a:t>/67</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ge1a227908c_0_20"/>
          <p:cNvPicPr preferRelativeResize="0"/>
          <p:nvPr/>
        </p:nvPicPr>
        <p:blipFill>
          <a:blip r:embed="rId3">
            <a:alphaModFix/>
          </a:blip>
          <a:stretch>
            <a:fillRect/>
          </a:stretch>
        </p:blipFill>
        <p:spPr>
          <a:xfrm>
            <a:off x="152400" y="698438"/>
            <a:ext cx="8839198" cy="3746633"/>
          </a:xfrm>
          <a:prstGeom prst="rect">
            <a:avLst/>
          </a:prstGeom>
          <a:noFill/>
          <a:ln>
            <a:noFill/>
          </a:ln>
        </p:spPr>
      </p:pic>
      <p:sp>
        <p:nvSpPr>
          <p:cNvPr id="172" name="Google Shape;172;ge1a227908c_0_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14</a:t>
            </a:fld>
            <a:r>
              <a:rPr lang="it"/>
              <a:t>/67</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e0e52e256f_1_79"/>
          <p:cNvSpPr txBox="1">
            <a:spLocks noGrp="1"/>
          </p:cNvSpPr>
          <p:nvPr>
            <p:ph type="title"/>
          </p:nvPr>
        </p:nvSpPr>
        <p:spPr>
          <a:xfrm>
            <a:off x="367500" y="204050"/>
            <a:ext cx="84090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Conclusioni Requirements Gathering</a:t>
            </a:r>
            <a:endParaRPr>
              <a:solidFill>
                <a:schemeClr val="dk1"/>
              </a:solidFill>
            </a:endParaRPr>
          </a:p>
        </p:txBody>
      </p:sp>
      <p:sp>
        <p:nvSpPr>
          <p:cNvPr id="178" name="Google Shape;178;ge0e52e256f_1_79"/>
          <p:cNvSpPr txBox="1"/>
          <p:nvPr/>
        </p:nvSpPr>
        <p:spPr>
          <a:xfrm>
            <a:off x="367500" y="910347"/>
            <a:ext cx="8409000" cy="3986700"/>
          </a:xfrm>
          <a:prstGeom prst="rect">
            <a:avLst/>
          </a:prstGeom>
          <a:noFill/>
          <a:ln>
            <a:noFill/>
          </a:ln>
        </p:spPr>
        <p:txBody>
          <a:bodyPr spcFirstLastPara="1" wrap="square" lIns="91425" tIns="91425" rIns="91425" bIns="91425" anchor="t" anchorCtr="0">
            <a:spAutoFit/>
          </a:bodyPr>
          <a:lstStyle/>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Grande importanza alla personalizzazione </a:t>
            </a:r>
            <a:r>
              <a:rPr lang="it" sz="1900">
                <a:solidFill>
                  <a:schemeClr val="dk2"/>
                </a:solidFill>
                <a:latin typeface="Raleway"/>
                <a:ea typeface="Raleway"/>
                <a:cs typeface="Raleway"/>
                <a:sym typeface="Raleway"/>
              </a:rPr>
              <a:t>(multiutenza, informazioni visualizzate, splitscreen)</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Comandi fisici e modulari </a:t>
            </a:r>
            <a:r>
              <a:rPr lang="it" sz="1900">
                <a:solidFill>
                  <a:schemeClr val="dk2"/>
                </a:solidFill>
                <a:latin typeface="Raleway"/>
                <a:ea typeface="Raleway"/>
                <a:cs typeface="Raleway"/>
                <a:sym typeface="Raleway"/>
              </a:rPr>
              <a:t>(simil-joystick separabile dallo schermo)</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Grandezza adeguata dello schermo</a:t>
            </a:r>
            <a:endParaRPr sz="1900" b="1">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Visibilità display</a:t>
            </a:r>
            <a:r>
              <a:rPr lang="it" sz="1900">
                <a:solidFill>
                  <a:schemeClr val="dk2"/>
                </a:solidFill>
                <a:latin typeface="Raleway"/>
                <a:ea typeface="Raleway"/>
                <a:cs typeface="Raleway"/>
                <a:sym typeface="Raleway"/>
              </a:rPr>
              <a:t> (illuminazione, antiriflesso)</a:t>
            </a:r>
            <a:r>
              <a:rPr lang="it" sz="1900" b="1">
                <a:solidFill>
                  <a:schemeClr val="dk2"/>
                </a:solidFill>
                <a:latin typeface="Raleway"/>
                <a:ea typeface="Raleway"/>
                <a:cs typeface="Raleway"/>
                <a:sym typeface="Raleway"/>
              </a:rPr>
              <a:t> ed UI </a:t>
            </a:r>
            <a:r>
              <a:rPr lang="it" sz="1900">
                <a:solidFill>
                  <a:schemeClr val="dk2"/>
                </a:solidFill>
                <a:latin typeface="Raleway"/>
                <a:ea typeface="Raleway"/>
                <a:cs typeface="Raleway"/>
                <a:sym typeface="Raleway"/>
              </a:rPr>
              <a:t>(contrasto, grandezza, colori)</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Posizionamento altamente regolabile in cabina</a:t>
            </a:r>
            <a:endParaRPr sz="1900" b="1">
              <a:solidFill>
                <a:schemeClr val="dk2"/>
              </a:solidFill>
              <a:latin typeface="Raleway"/>
              <a:ea typeface="Raleway"/>
              <a:cs typeface="Raleway"/>
              <a:sym typeface="Raleway"/>
            </a:endParaRPr>
          </a:p>
          <a:p>
            <a:pPr marL="0" lvl="0" indent="0" algn="l" rtl="0">
              <a:lnSpc>
                <a:spcPct val="150000"/>
              </a:lnSpc>
              <a:spcBef>
                <a:spcPts val="0"/>
              </a:spcBef>
              <a:spcAft>
                <a:spcPts val="0"/>
              </a:spcAft>
              <a:buNone/>
            </a:pPr>
            <a:endParaRPr sz="1900" b="1">
              <a:solidFill>
                <a:schemeClr val="dk2"/>
              </a:solidFill>
              <a:latin typeface="Raleway"/>
              <a:ea typeface="Raleway"/>
              <a:cs typeface="Raleway"/>
              <a:sym typeface="Raleway"/>
            </a:endParaRPr>
          </a:p>
          <a:p>
            <a:pPr marL="0" lvl="0" indent="0" algn="ctr" rtl="0">
              <a:lnSpc>
                <a:spcPct val="150000"/>
              </a:lnSpc>
              <a:spcBef>
                <a:spcPts val="0"/>
              </a:spcBef>
              <a:spcAft>
                <a:spcPts val="0"/>
              </a:spcAft>
              <a:buNone/>
            </a:pPr>
            <a:r>
              <a:rPr lang="it" sz="1900" b="1">
                <a:solidFill>
                  <a:schemeClr val="dk1"/>
                </a:solidFill>
                <a:latin typeface="Raleway"/>
                <a:ea typeface="Raleway"/>
                <a:cs typeface="Raleway"/>
                <a:sym typeface="Raleway"/>
              </a:rPr>
              <a:t>FOCUS: </a:t>
            </a:r>
            <a:r>
              <a:rPr lang="it" sz="1900" b="1">
                <a:solidFill>
                  <a:schemeClr val="dk2"/>
                </a:solidFill>
                <a:latin typeface="Raleway"/>
                <a:ea typeface="Raleway"/>
                <a:cs typeface="Raleway"/>
                <a:sym typeface="Raleway"/>
              </a:rPr>
              <a:t>adattarsi all’utente, fisicamente ed intuitivamente</a:t>
            </a:r>
            <a:endParaRPr sz="2400" b="1">
              <a:solidFill>
                <a:schemeClr val="dk2"/>
              </a:solidFill>
              <a:latin typeface="Raleway"/>
              <a:ea typeface="Raleway"/>
              <a:cs typeface="Raleway"/>
              <a:sym typeface="Raleway"/>
            </a:endParaRPr>
          </a:p>
        </p:txBody>
      </p:sp>
      <p:sp>
        <p:nvSpPr>
          <p:cNvPr id="179" name="Google Shape;179;ge0e52e256f_1_7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15</a:t>
            </a:fld>
            <a:r>
              <a:rPr lang="it"/>
              <a:t>/67</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e0e52e256f_1_147"/>
          <p:cNvSpPr txBox="1">
            <a:spLocks noGrp="1"/>
          </p:cNvSpPr>
          <p:nvPr>
            <p:ph type="title"/>
          </p:nvPr>
        </p:nvSpPr>
        <p:spPr>
          <a:xfrm>
            <a:off x="423600" y="1800750"/>
            <a:ext cx="8296800" cy="15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it"/>
              <a:t>2. Alternative Designs 🎨 </a:t>
            </a:r>
            <a:endParaRPr/>
          </a:p>
        </p:txBody>
      </p:sp>
      <p:sp>
        <p:nvSpPr>
          <p:cNvPr id="185" name="Google Shape;185;ge0e52e256f_1_1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16</a:t>
            </a:fld>
            <a:r>
              <a:rPr lang="it"/>
              <a:t>/67</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9"/>
        <p:cNvGrpSpPr/>
        <p:nvPr/>
      </p:nvGrpSpPr>
      <p:grpSpPr>
        <a:xfrm>
          <a:off x="0" y="0"/>
          <a:ext cx="0" cy="0"/>
          <a:chOff x="0" y="0"/>
          <a:chExt cx="0" cy="0"/>
        </a:xfrm>
      </p:grpSpPr>
      <p:sp>
        <p:nvSpPr>
          <p:cNvPr id="190" name="Google Shape;190;ge0e52e256f_1_151"/>
          <p:cNvSpPr txBox="1">
            <a:spLocks noGrp="1"/>
          </p:cNvSpPr>
          <p:nvPr>
            <p:ph type="ctrTitle"/>
          </p:nvPr>
        </p:nvSpPr>
        <p:spPr>
          <a:xfrm>
            <a:off x="2312350" y="100900"/>
            <a:ext cx="6551700" cy="1542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2"/>
              </a:buClr>
              <a:buSzPts val="1100"/>
              <a:buFont typeface="Arial"/>
              <a:buNone/>
            </a:pPr>
            <a:r>
              <a:rPr lang="it" sz="1400" b="0" i="1">
                <a:solidFill>
                  <a:srgbClr val="000000"/>
                </a:solidFill>
              </a:rPr>
              <a:t>Le interfacce di macchine agricole risultano non essere adattate a soddisfare le esigenze di </a:t>
            </a:r>
            <a:r>
              <a:rPr lang="it" sz="1400" i="1">
                <a:solidFill>
                  <a:srgbClr val="000000"/>
                </a:solidFill>
              </a:rPr>
              <a:t>personalizzazione</a:t>
            </a:r>
            <a:r>
              <a:rPr lang="it" sz="1400" b="0" i="1">
                <a:solidFill>
                  <a:srgbClr val="000000"/>
                </a:solidFill>
              </a:rPr>
              <a:t> degli utenti, abituati alla libertà di customizzazione data dall’utilizzo di smartphone e tablet. </a:t>
            </a:r>
            <a:endParaRPr sz="1400" b="0" i="1">
              <a:solidFill>
                <a:srgbClr val="000000"/>
              </a:solidFill>
            </a:endParaRPr>
          </a:p>
          <a:p>
            <a:pPr marL="0" lvl="0" indent="0" algn="just" rtl="0">
              <a:lnSpc>
                <a:spcPct val="115000"/>
              </a:lnSpc>
              <a:spcBef>
                <a:spcPts val="800"/>
              </a:spcBef>
              <a:spcAft>
                <a:spcPts val="0"/>
              </a:spcAft>
              <a:buClr>
                <a:schemeClr val="dk2"/>
              </a:buClr>
              <a:buSzPts val="1100"/>
              <a:buFont typeface="Arial"/>
              <a:buNone/>
            </a:pPr>
            <a:r>
              <a:rPr lang="it" sz="1400" b="0">
                <a:solidFill>
                  <a:srgbClr val="000000"/>
                </a:solidFill>
              </a:rPr>
              <a:t>Il cuore del progetto è l’interfaccia utente </a:t>
            </a:r>
            <a:r>
              <a:rPr lang="it" sz="1400" b="0">
                <a:solidFill>
                  <a:schemeClr val="dk2"/>
                </a:solidFill>
              </a:rPr>
              <a:t>personalizzabile</a:t>
            </a:r>
            <a:r>
              <a:rPr lang="it" sz="1400" b="0">
                <a:solidFill>
                  <a:srgbClr val="000000"/>
                </a:solidFill>
              </a:rPr>
              <a:t> </a:t>
            </a:r>
            <a:r>
              <a:rPr lang="it" sz="1400">
                <a:solidFill>
                  <a:srgbClr val="000000"/>
                </a:solidFill>
              </a:rPr>
              <a:t>“AUI”</a:t>
            </a:r>
            <a:r>
              <a:rPr lang="it" sz="1400" b="0">
                <a:solidFill>
                  <a:srgbClr val="000000"/>
                </a:solidFill>
              </a:rPr>
              <a:t> (Adaptive User Interface) che permette ai diversi utenti di  impostare e raggiungere le main function nel modo a loro più congeniale attraverso la </a:t>
            </a:r>
            <a:r>
              <a:rPr lang="it" sz="1400">
                <a:solidFill>
                  <a:srgbClr val="000000"/>
                </a:solidFill>
              </a:rPr>
              <a:t>customizzazione</a:t>
            </a:r>
            <a:r>
              <a:rPr lang="it" sz="1400" b="0">
                <a:solidFill>
                  <a:schemeClr val="dk1"/>
                </a:solidFill>
              </a:rPr>
              <a:t> </a:t>
            </a:r>
            <a:r>
              <a:rPr lang="it" sz="1400" b="0">
                <a:solidFill>
                  <a:srgbClr val="000000"/>
                </a:solidFill>
              </a:rPr>
              <a:t>delle varie schermate della UI. </a:t>
            </a:r>
            <a:br>
              <a:rPr lang="it" sz="1400" b="0">
                <a:solidFill>
                  <a:srgbClr val="000000"/>
                </a:solidFill>
              </a:rPr>
            </a:br>
            <a:endParaRPr sz="1400" b="0">
              <a:solidFill>
                <a:srgbClr val="000000"/>
              </a:solidFill>
            </a:endParaRPr>
          </a:p>
          <a:p>
            <a:pPr marL="0" lvl="0" indent="0" algn="just" rtl="0">
              <a:lnSpc>
                <a:spcPct val="115000"/>
              </a:lnSpc>
              <a:spcBef>
                <a:spcPts val="0"/>
              </a:spcBef>
              <a:spcAft>
                <a:spcPts val="0"/>
              </a:spcAft>
              <a:buClr>
                <a:schemeClr val="dk2"/>
              </a:buClr>
              <a:buSzPts val="1100"/>
              <a:buFont typeface="Arial"/>
              <a:buNone/>
            </a:pPr>
            <a:r>
              <a:rPr lang="it" sz="1400" b="0">
                <a:solidFill>
                  <a:srgbClr val="000000"/>
                </a:solidFill>
              </a:rPr>
              <a:t>Il sistema una volta identificato l’utente imposterà la homepage in base alla mansione che dovrà svolgere, regolerà l’aspetto cromatico delle schermate e assegnerà ai pulsanti fisici personalizzabili i comandi impostati precedentemente dall’utente. Per favorire il multitasking sarà implementato il frazionamento dello schermo in più finestre (</a:t>
            </a:r>
            <a:r>
              <a:rPr lang="it" sz="1400">
                <a:solidFill>
                  <a:srgbClr val="000000"/>
                </a:solidFill>
              </a:rPr>
              <a:t>split screen</a:t>
            </a:r>
            <a:r>
              <a:rPr lang="it" sz="1400" b="0">
                <a:solidFill>
                  <a:srgbClr val="000000"/>
                </a:solidFill>
              </a:rPr>
              <a:t>). Inoltre vi è anche la possibilità di personalizzare le icone presenti in alcune schermate.</a:t>
            </a:r>
            <a:endParaRPr sz="1400" b="0">
              <a:solidFill>
                <a:srgbClr val="000000"/>
              </a:solidFill>
            </a:endParaRPr>
          </a:p>
          <a:p>
            <a:pPr marL="0" lvl="0" indent="0" algn="just" rtl="0">
              <a:lnSpc>
                <a:spcPct val="115000"/>
              </a:lnSpc>
              <a:spcBef>
                <a:spcPts val="0"/>
              </a:spcBef>
              <a:spcAft>
                <a:spcPts val="0"/>
              </a:spcAft>
              <a:buClr>
                <a:schemeClr val="dk2"/>
              </a:buClr>
              <a:buSzPts val="1100"/>
              <a:buFont typeface="Arial"/>
              <a:buNone/>
            </a:pPr>
            <a:endParaRPr sz="1400" b="0">
              <a:solidFill>
                <a:srgbClr val="000000"/>
              </a:solidFill>
            </a:endParaRPr>
          </a:p>
          <a:p>
            <a:pPr marL="0" lvl="0" indent="0" algn="just" rtl="0">
              <a:lnSpc>
                <a:spcPct val="115000"/>
              </a:lnSpc>
              <a:spcBef>
                <a:spcPts val="0"/>
              </a:spcBef>
              <a:spcAft>
                <a:spcPts val="0"/>
              </a:spcAft>
              <a:buClr>
                <a:schemeClr val="dk2"/>
              </a:buClr>
              <a:buSzPts val="1100"/>
              <a:buFont typeface="Arial"/>
              <a:buNone/>
            </a:pPr>
            <a:r>
              <a:rPr lang="it" sz="1400" b="0">
                <a:solidFill>
                  <a:srgbClr val="000000"/>
                </a:solidFill>
              </a:rPr>
              <a:t>Infine </a:t>
            </a:r>
            <a:r>
              <a:rPr lang="it" sz="1400">
                <a:solidFill>
                  <a:srgbClr val="000000"/>
                </a:solidFill>
              </a:rPr>
              <a:t>l’adattabilità</a:t>
            </a:r>
            <a:r>
              <a:rPr lang="it" sz="1400" b="0">
                <a:solidFill>
                  <a:srgbClr val="000000"/>
                </a:solidFill>
              </a:rPr>
              <a:t> si estende anche all’interfaccia fisica, il monitor sarà equipaggiato con braccio snodabile che ne permetterà la mobilità attraverso la regolazione dell’angolazione sui vari assi e la ghiera di navigazione, dotata di base magnetica, potrà essere spostata in diversi alloggi prestabiliti.</a:t>
            </a:r>
            <a:endParaRPr sz="5100">
              <a:solidFill>
                <a:srgbClr val="000000"/>
              </a:solidFill>
            </a:endParaRPr>
          </a:p>
        </p:txBody>
      </p:sp>
      <p:pic>
        <p:nvPicPr>
          <p:cNvPr id="191" name="Google Shape;191;ge0e52e256f_1_151"/>
          <p:cNvPicPr preferRelativeResize="0"/>
          <p:nvPr/>
        </p:nvPicPr>
        <p:blipFill>
          <a:blip r:embed="rId3">
            <a:alphaModFix/>
          </a:blip>
          <a:stretch>
            <a:fillRect/>
          </a:stretch>
        </p:blipFill>
        <p:spPr>
          <a:xfrm>
            <a:off x="172775" y="1272650"/>
            <a:ext cx="2042375" cy="2131225"/>
          </a:xfrm>
          <a:prstGeom prst="rect">
            <a:avLst/>
          </a:prstGeom>
          <a:noFill/>
          <a:ln>
            <a:noFill/>
          </a:ln>
        </p:spPr>
      </p:pic>
      <p:sp>
        <p:nvSpPr>
          <p:cNvPr id="192" name="Google Shape;192;ge0e52e256f_1_151"/>
          <p:cNvSpPr txBox="1">
            <a:spLocks noGrp="1"/>
          </p:cNvSpPr>
          <p:nvPr>
            <p:ph type="subTitle" idx="1"/>
          </p:nvPr>
        </p:nvSpPr>
        <p:spPr>
          <a:xfrm>
            <a:off x="119807" y="-461075"/>
            <a:ext cx="2148300" cy="1241700"/>
          </a:xfrm>
          <a:prstGeom prst="rect">
            <a:avLst/>
          </a:prstGeom>
          <a:ln>
            <a:noFill/>
          </a:ln>
        </p:spPr>
        <p:txBody>
          <a:bodyPr spcFirstLastPara="1" wrap="square" lIns="91425" tIns="91425" rIns="91425" bIns="91425" anchor="b" anchorCtr="0">
            <a:normAutofit lnSpcReduction="10000"/>
          </a:bodyPr>
          <a:lstStyle/>
          <a:p>
            <a:pPr marL="0" lvl="0" indent="0" algn="l" rtl="0">
              <a:spcBef>
                <a:spcPts val="0"/>
              </a:spcBef>
              <a:spcAft>
                <a:spcPts val="0"/>
              </a:spcAft>
              <a:buNone/>
            </a:pPr>
            <a:endParaRPr sz="3700" b="1" u="sng"/>
          </a:p>
          <a:p>
            <a:pPr marL="0" lvl="0" indent="0" algn="l" rtl="0">
              <a:spcBef>
                <a:spcPts val="0"/>
              </a:spcBef>
              <a:spcAft>
                <a:spcPts val="0"/>
              </a:spcAft>
              <a:buNone/>
            </a:pPr>
            <a:r>
              <a:rPr lang="it" sz="3000" b="1">
                <a:solidFill>
                  <a:schemeClr val="dk1"/>
                </a:solidFill>
                <a:latin typeface="Raleway"/>
                <a:ea typeface="Raleway"/>
                <a:cs typeface="Raleway"/>
                <a:sym typeface="Raleway"/>
              </a:rPr>
              <a:t>CONCEPT</a:t>
            </a:r>
            <a:r>
              <a:rPr lang="it" sz="3700" b="1" u="sng">
                <a:solidFill>
                  <a:schemeClr val="dk1"/>
                </a:solidFill>
                <a:latin typeface="Raleway"/>
                <a:ea typeface="Raleway"/>
                <a:cs typeface="Raleway"/>
                <a:sym typeface="Raleway"/>
              </a:rPr>
              <a:t> </a:t>
            </a:r>
            <a:r>
              <a:rPr lang="it" sz="3700" b="1">
                <a:latin typeface="Raleway"/>
                <a:ea typeface="Raleway"/>
                <a:cs typeface="Raleway"/>
                <a:sym typeface="Raleway"/>
              </a:rPr>
              <a:t> </a:t>
            </a:r>
            <a:endParaRPr sz="3700" b="1">
              <a:latin typeface="Raleway"/>
              <a:ea typeface="Raleway"/>
              <a:cs typeface="Raleway"/>
              <a:sym typeface="Raleway"/>
            </a:endParaRPr>
          </a:p>
        </p:txBody>
      </p:sp>
      <p:sp>
        <p:nvSpPr>
          <p:cNvPr id="193" name="Google Shape;193;ge0e52e256f_1_15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solidFill>
                  <a:schemeClr val="dk2"/>
                </a:solidFill>
                <a:highlight>
                  <a:schemeClr val="lt1"/>
                </a:highlight>
              </a:rPr>
              <a:t>17</a:t>
            </a:fld>
            <a:r>
              <a:rPr lang="it">
                <a:solidFill>
                  <a:schemeClr val="dk2"/>
                </a:solidFill>
                <a:highlight>
                  <a:schemeClr val="lt1"/>
                </a:highlight>
              </a:rPr>
              <a:t>/67</a:t>
            </a:r>
            <a:endParaRPr>
              <a:solidFill>
                <a:schemeClr val="dk2"/>
              </a:solidFill>
              <a:highlight>
                <a:schemeClr val="lt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pic>
        <p:nvPicPr>
          <p:cNvPr id="198" name="Google Shape;198;ge0e52e256f_1_221"/>
          <p:cNvPicPr preferRelativeResize="0"/>
          <p:nvPr/>
        </p:nvPicPr>
        <p:blipFill rotWithShape="1">
          <a:blip r:embed="rId3">
            <a:alphaModFix/>
          </a:blip>
          <a:srcRect l="25375" t="35552" r="22603" b="24811"/>
          <a:stretch/>
        </p:blipFill>
        <p:spPr>
          <a:xfrm>
            <a:off x="530875" y="650600"/>
            <a:ext cx="2389800" cy="18207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199" name="Google Shape;199;ge0e52e256f_1_221"/>
          <p:cNvPicPr preferRelativeResize="0"/>
          <p:nvPr/>
        </p:nvPicPr>
        <p:blipFill rotWithShape="1">
          <a:blip r:embed="rId4">
            <a:alphaModFix/>
          </a:blip>
          <a:srcRect/>
          <a:stretch/>
        </p:blipFill>
        <p:spPr>
          <a:xfrm rot="-5400000">
            <a:off x="3922005" y="-201793"/>
            <a:ext cx="3842400" cy="55470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00" name="Google Shape;200;ge0e52e256f_1_221"/>
          <p:cNvSpPr txBox="1"/>
          <p:nvPr/>
        </p:nvSpPr>
        <p:spPr>
          <a:xfrm>
            <a:off x="374753" y="389742"/>
            <a:ext cx="2844900" cy="10329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lt1"/>
              </a:buClr>
              <a:buSzPts val="5647"/>
              <a:buFont typeface="Raleway"/>
              <a:buNone/>
            </a:pPr>
            <a:endParaRPr/>
          </a:p>
        </p:txBody>
      </p:sp>
      <p:pic>
        <p:nvPicPr>
          <p:cNvPr id="201" name="Google Shape;201;ge0e52e256f_1_221"/>
          <p:cNvPicPr preferRelativeResize="0"/>
          <p:nvPr/>
        </p:nvPicPr>
        <p:blipFill rotWithShape="1">
          <a:blip r:embed="rId5">
            <a:alphaModFix/>
          </a:blip>
          <a:srcRect l="16802" t="31184" r="21606" b="21893"/>
          <a:stretch/>
        </p:blipFill>
        <p:spPr>
          <a:xfrm>
            <a:off x="530875" y="2672200"/>
            <a:ext cx="2389800" cy="1820700"/>
          </a:xfrm>
          <a:prstGeom prst="roundRect">
            <a:avLst>
              <a:gd name="adj" fmla="val 16667"/>
            </a:avLst>
          </a:prstGeom>
          <a:noFill/>
          <a:ln>
            <a:noFill/>
          </a:ln>
          <a:effectLst>
            <a:outerShdw blurRad="76200" dist="38100" dir="7800000" algn="tl" rotWithShape="0">
              <a:srgbClr val="000000">
                <a:alpha val="40000"/>
              </a:srgbClr>
            </a:outerShdw>
          </a:effectLst>
        </p:spPr>
      </p:pic>
      <p:cxnSp>
        <p:nvCxnSpPr>
          <p:cNvPr id="202" name="Google Shape;202;ge0e52e256f_1_221"/>
          <p:cNvCxnSpPr/>
          <p:nvPr/>
        </p:nvCxnSpPr>
        <p:spPr>
          <a:xfrm>
            <a:off x="431325" y="421725"/>
            <a:ext cx="8291100" cy="0"/>
          </a:xfrm>
          <a:prstGeom prst="straightConnector1">
            <a:avLst/>
          </a:prstGeom>
          <a:noFill/>
          <a:ln w="38100" cap="flat" cmpd="sng">
            <a:solidFill>
              <a:srgbClr val="F46524"/>
            </a:solidFill>
            <a:prstDash val="solid"/>
            <a:round/>
            <a:headEnd type="none" w="med" len="med"/>
            <a:tailEnd type="none" w="med" len="med"/>
          </a:ln>
        </p:spPr>
      </p:cxnSp>
      <p:cxnSp>
        <p:nvCxnSpPr>
          <p:cNvPr id="203" name="Google Shape;203;ge0e52e256f_1_221"/>
          <p:cNvCxnSpPr/>
          <p:nvPr/>
        </p:nvCxnSpPr>
        <p:spPr>
          <a:xfrm>
            <a:off x="431325" y="4765125"/>
            <a:ext cx="8291100" cy="0"/>
          </a:xfrm>
          <a:prstGeom prst="straightConnector1">
            <a:avLst/>
          </a:prstGeom>
          <a:noFill/>
          <a:ln w="38100" cap="flat" cmpd="sng">
            <a:solidFill>
              <a:srgbClr val="F46524"/>
            </a:solidFill>
            <a:prstDash val="solid"/>
            <a:round/>
            <a:headEnd type="none" w="med" len="med"/>
            <a:tailEnd type="none" w="med" len="med"/>
          </a:ln>
        </p:spPr>
      </p:cxnSp>
      <p:sp>
        <p:nvSpPr>
          <p:cNvPr id="204" name="Google Shape;204;ge0e52e256f_1_2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solidFill>
                  <a:schemeClr val="dk2"/>
                </a:solidFill>
              </a:rPr>
              <a:t>18</a:t>
            </a:fld>
            <a:r>
              <a:rPr lang="it">
                <a:solidFill>
                  <a:schemeClr val="dk2"/>
                </a:solidFill>
              </a:rPr>
              <a:t>/67</a:t>
            </a:r>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ge0e52e256f_1_302"/>
          <p:cNvSpPr txBox="1"/>
          <p:nvPr/>
        </p:nvSpPr>
        <p:spPr>
          <a:xfrm>
            <a:off x="374753" y="389742"/>
            <a:ext cx="2844900" cy="10329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lt1"/>
              </a:buClr>
              <a:buSzPts val="5647"/>
              <a:buFont typeface="Raleway"/>
              <a:buNone/>
            </a:pPr>
            <a:endParaRPr/>
          </a:p>
        </p:txBody>
      </p:sp>
      <p:cxnSp>
        <p:nvCxnSpPr>
          <p:cNvPr id="210" name="Google Shape;210;ge0e52e256f_1_302"/>
          <p:cNvCxnSpPr>
            <a:stCxn id="211" idx="3"/>
          </p:cNvCxnSpPr>
          <p:nvPr/>
        </p:nvCxnSpPr>
        <p:spPr>
          <a:xfrm>
            <a:off x="3020200" y="406500"/>
            <a:ext cx="5702400" cy="15300"/>
          </a:xfrm>
          <a:prstGeom prst="straightConnector1">
            <a:avLst/>
          </a:prstGeom>
          <a:noFill/>
          <a:ln w="38100" cap="flat" cmpd="sng">
            <a:solidFill>
              <a:srgbClr val="F46524"/>
            </a:solidFill>
            <a:prstDash val="solid"/>
            <a:round/>
            <a:headEnd type="none" w="med" len="med"/>
            <a:tailEnd type="none" w="med" len="med"/>
          </a:ln>
        </p:spPr>
      </p:cxnSp>
      <p:cxnSp>
        <p:nvCxnSpPr>
          <p:cNvPr id="212" name="Google Shape;212;ge0e52e256f_1_302"/>
          <p:cNvCxnSpPr/>
          <p:nvPr/>
        </p:nvCxnSpPr>
        <p:spPr>
          <a:xfrm>
            <a:off x="431325" y="4765125"/>
            <a:ext cx="8291100" cy="0"/>
          </a:xfrm>
          <a:prstGeom prst="straightConnector1">
            <a:avLst/>
          </a:prstGeom>
          <a:noFill/>
          <a:ln w="38100" cap="flat" cmpd="sng">
            <a:solidFill>
              <a:srgbClr val="F46524"/>
            </a:solidFill>
            <a:prstDash val="solid"/>
            <a:round/>
            <a:headEnd type="none" w="med" len="med"/>
            <a:tailEnd type="none" w="med" len="med"/>
          </a:ln>
        </p:spPr>
      </p:cxnSp>
      <p:sp>
        <p:nvSpPr>
          <p:cNvPr id="211" name="Google Shape;211;ge0e52e256f_1_302"/>
          <p:cNvSpPr txBox="1">
            <a:spLocks noGrp="1"/>
          </p:cNvSpPr>
          <p:nvPr>
            <p:ph type="title"/>
          </p:nvPr>
        </p:nvSpPr>
        <p:spPr>
          <a:xfrm>
            <a:off x="175300" y="86700"/>
            <a:ext cx="2844900" cy="6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3000">
                <a:solidFill>
                  <a:schemeClr val="dk1"/>
                </a:solidFill>
              </a:rPr>
              <a:t>Moodboard</a:t>
            </a:r>
            <a:endParaRPr sz="3000">
              <a:solidFill>
                <a:schemeClr val="dk1"/>
              </a:solidFill>
            </a:endParaRPr>
          </a:p>
        </p:txBody>
      </p:sp>
      <p:pic>
        <p:nvPicPr>
          <p:cNvPr id="213" name="Google Shape;213;ge0e52e256f_1_302"/>
          <p:cNvPicPr preferRelativeResize="0"/>
          <p:nvPr/>
        </p:nvPicPr>
        <p:blipFill rotWithShape="1">
          <a:blip r:embed="rId3">
            <a:alphaModFix/>
          </a:blip>
          <a:srcRect l="2114" t="10996" r="5558" b="8798"/>
          <a:stretch/>
        </p:blipFill>
        <p:spPr>
          <a:xfrm>
            <a:off x="1720812" y="612732"/>
            <a:ext cx="5702400" cy="3961462"/>
          </a:xfrm>
          <a:prstGeom prst="rect">
            <a:avLst/>
          </a:prstGeom>
          <a:noFill/>
          <a:ln>
            <a:noFill/>
          </a:ln>
        </p:spPr>
      </p:pic>
      <p:sp>
        <p:nvSpPr>
          <p:cNvPr id="214" name="Google Shape;214;ge0e52e256f_1_30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solidFill>
                  <a:schemeClr val="dk2"/>
                </a:solidFill>
              </a:rPr>
              <a:t>19</a:t>
            </a:fld>
            <a:r>
              <a:rPr lang="it">
                <a:solidFill>
                  <a:schemeClr val="dk2"/>
                </a:solidFill>
              </a:rPr>
              <a:t>/67</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ddf216c93f_0_72"/>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it"/>
              <a:t>Il problema🧐</a:t>
            </a:r>
            <a:endParaRPr/>
          </a:p>
        </p:txBody>
      </p:sp>
      <p:sp>
        <p:nvSpPr>
          <p:cNvPr id="80" name="Google Shape;80;gddf216c93f_0_7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2</a:t>
            </a:fld>
            <a:r>
              <a:rPr lang="it"/>
              <a:t>/67</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ge0e52e256f_2_352"/>
          <p:cNvSpPr txBox="1"/>
          <p:nvPr/>
        </p:nvSpPr>
        <p:spPr>
          <a:xfrm>
            <a:off x="374753" y="389742"/>
            <a:ext cx="2844900" cy="10329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lt1"/>
              </a:buClr>
              <a:buSzPts val="5647"/>
              <a:buFont typeface="Raleway"/>
              <a:buNone/>
            </a:pPr>
            <a:endParaRPr/>
          </a:p>
        </p:txBody>
      </p:sp>
      <p:cxnSp>
        <p:nvCxnSpPr>
          <p:cNvPr id="220" name="Google Shape;220;ge0e52e256f_2_352"/>
          <p:cNvCxnSpPr/>
          <p:nvPr/>
        </p:nvCxnSpPr>
        <p:spPr>
          <a:xfrm>
            <a:off x="431325" y="421725"/>
            <a:ext cx="8291100" cy="0"/>
          </a:xfrm>
          <a:prstGeom prst="straightConnector1">
            <a:avLst/>
          </a:prstGeom>
          <a:noFill/>
          <a:ln w="38100" cap="flat" cmpd="sng">
            <a:solidFill>
              <a:srgbClr val="F46524"/>
            </a:solidFill>
            <a:prstDash val="solid"/>
            <a:round/>
            <a:headEnd type="none" w="med" len="med"/>
            <a:tailEnd type="none" w="med" len="med"/>
          </a:ln>
        </p:spPr>
      </p:cxnSp>
      <p:cxnSp>
        <p:nvCxnSpPr>
          <p:cNvPr id="221" name="Google Shape;221;ge0e52e256f_2_352"/>
          <p:cNvCxnSpPr/>
          <p:nvPr/>
        </p:nvCxnSpPr>
        <p:spPr>
          <a:xfrm>
            <a:off x="431325" y="4765125"/>
            <a:ext cx="8291100" cy="0"/>
          </a:xfrm>
          <a:prstGeom prst="straightConnector1">
            <a:avLst/>
          </a:prstGeom>
          <a:noFill/>
          <a:ln w="38100" cap="flat" cmpd="sng">
            <a:solidFill>
              <a:srgbClr val="F46524"/>
            </a:solidFill>
            <a:prstDash val="solid"/>
            <a:round/>
            <a:headEnd type="none" w="med" len="med"/>
            <a:tailEnd type="none" w="med" len="med"/>
          </a:ln>
        </p:spPr>
      </p:cxnSp>
      <p:sp>
        <p:nvSpPr>
          <p:cNvPr id="222" name="Google Shape;222;ge0e52e256f_2_352"/>
          <p:cNvSpPr txBox="1"/>
          <p:nvPr/>
        </p:nvSpPr>
        <p:spPr>
          <a:xfrm>
            <a:off x="1865775" y="2270175"/>
            <a:ext cx="542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3000" b="1">
                <a:solidFill>
                  <a:srgbClr val="F46524"/>
                </a:solidFill>
                <a:latin typeface="Raleway"/>
                <a:ea typeface="Raleway"/>
                <a:cs typeface="Raleway"/>
                <a:sym typeface="Raleway"/>
              </a:rPr>
              <a:t>Monitor &amp; Ergonomics </a:t>
            </a:r>
            <a:r>
              <a:rPr lang="it" sz="3000" b="1">
                <a:solidFill>
                  <a:schemeClr val="lt1"/>
                </a:solidFill>
                <a:latin typeface="Raleway"/>
                <a:ea typeface="Raleway"/>
                <a:cs typeface="Raleway"/>
                <a:sym typeface="Raleway"/>
              </a:rPr>
              <a:t>📟👈</a:t>
            </a:r>
            <a:endParaRPr sz="3000" b="1">
              <a:solidFill>
                <a:srgbClr val="F46524"/>
              </a:solidFill>
              <a:latin typeface="Raleway"/>
              <a:ea typeface="Raleway"/>
              <a:cs typeface="Raleway"/>
              <a:sym typeface="Raleway"/>
            </a:endParaRPr>
          </a:p>
        </p:txBody>
      </p:sp>
      <p:sp>
        <p:nvSpPr>
          <p:cNvPr id="223" name="Google Shape;223;ge0e52e256f_2_35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solidFill>
                  <a:schemeClr val="dk2"/>
                </a:solidFill>
              </a:rPr>
              <a:t>20</a:t>
            </a:fld>
            <a:r>
              <a:rPr lang="it">
                <a:solidFill>
                  <a:schemeClr val="dk2"/>
                </a:solidFill>
              </a:rPr>
              <a:t>/67</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e0e52e256f_1_313"/>
          <p:cNvSpPr txBox="1">
            <a:spLocks noGrp="1"/>
          </p:cNvSpPr>
          <p:nvPr>
            <p:ph type="title"/>
          </p:nvPr>
        </p:nvSpPr>
        <p:spPr>
          <a:xfrm>
            <a:off x="312000" y="-5950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sz="2800">
                <a:solidFill>
                  <a:schemeClr val="dk1"/>
                </a:solidFill>
              </a:rPr>
              <a:t>Monitor Design e Specifiche (1)</a:t>
            </a:r>
            <a:endParaRPr sz="2800">
              <a:solidFill>
                <a:schemeClr val="dk1"/>
              </a:solidFill>
            </a:endParaRPr>
          </a:p>
        </p:txBody>
      </p:sp>
      <p:sp>
        <p:nvSpPr>
          <p:cNvPr id="229" name="Google Shape;229;ge0e52e256f_1_313"/>
          <p:cNvSpPr txBox="1"/>
          <p:nvPr/>
        </p:nvSpPr>
        <p:spPr>
          <a:xfrm>
            <a:off x="312000" y="410622"/>
            <a:ext cx="8409000" cy="69036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Forma e comandi fisici</a:t>
            </a:r>
            <a:endParaRPr sz="1600" b="1"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Dimensioni di 14 pollici</a:t>
            </a:r>
            <a:r>
              <a:rPr lang="it" sz="1000" b="1">
                <a:solidFill>
                  <a:schemeClr val="dk2"/>
                </a:solidFill>
                <a:latin typeface="Raleway"/>
                <a:ea typeface="Raleway"/>
                <a:cs typeface="Raleway"/>
                <a:sym typeface="Raleway"/>
              </a:rPr>
              <a:t> </a:t>
            </a:r>
            <a:r>
              <a:rPr lang="it" sz="1600" b="0" i="0" u="none" strike="noStrike" cap="none">
                <a:solidFill>
                  <a:schemeClr val="dk2"/>
                </a:solidFill>
                <a:latin typeface="Raleway"/>
                <a:ea typeface="Raleway"/>
                <a:cs typeface="Raleway"/>
                <a:sym typeface="Raleway"/>
              </a:rPr>
              <a:t>, rapporto </a:t>
            </a:r>
            <a:r>
              <a:rPr lang="it" sz="1600" b="1" i="0" u="none" strike="noStrike" cap="none">
                <a:solidFill>
                  <a:schemeClr val="dk2"/>
                </a:solidFill>
                <a:latin typeface="Raleway"/>
                <a:ea typeface="Raleway"/>
                <a:cs typeface="Raleway"/>
                <a:sym typeface="Raleway"/>
              </a:rPr>
              <a:t>16:9</a:t>
            </a:r>
            <a:r>
              <a:rPr lang="it" sz="1600" b="0" i="0" u="none" strike="noStrike" cap="none">
                <a:solidFill>
                  <a:schemeClr val="dk2"/>
                </a:solidFill>
                <a:latin typeface="Raleway"/>
                <a:ea typeface="Raleway"/>
                <a:cs typeface="Raleway"/>
                <a:sym typeface="Raleway"/>
              </a:rPr>
              <a:t> (a</a:t>
            </a:r>
            <a:r>
              <a:rPr lang="it" sz="1600">
                <a:solidFill>
                  <a:schemeClr val="dk2"/>
                </a:solidFill>
                <a:latin typeface="Raleway"/>
                <a:ea typeface="Raleway"/>
                <a:cs typeface="Raleway"/>
                <a:sym typeface="Raleway"/>
              </a:rPr>
              <a:t>l</a:t>
            </a:r>
            <a:r>
              <a:rPr lang="it" sz="1600" b="0" i="0" u="none" strike="noStrike" cap="none">
                <a:solidFill>
                  <a:schemeClr val="dk2"/>
                </a:solidFill>
                <a:latin typeface="Raleway"/>
                <a:ea typeface="Raleway"/>
                <a:cs typeface="Raleway"/>
                <a:sym typeface="Raleway"/>
              </a:rPr>
              <a:t>lungato, migliore utilizzo in split-screen)</a:t>
            </a:r>
            <a:endParaRPr sz="1600" b="0"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Presenza comandi fisici di navigazione a ghiera</a:t>
            </a:r>
            <a:r>
              <a:rPr lang="it" sz="1600" b="0" i="0" u="none" strike="noStrike" cap="none">
                <a:solidFill>
                  <a:schemeClr val="dk2"/>
                </a:solidFill>
                <a:latin typeface="Raleway"/>
                <a:ea typeface="Raleway"/>
                <a:cs typeface="Raleway"/>
                <a:sym typeface="Raleway"/>
              </a:rPr>
              <a:t>, personalizzabili e retroilluminati (back , conferma)</a:t>
            </a:r>
            <a:endParaRPr sz="1600" b="0"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a:solidFill>
                  <a:schemeClr val="dk2"/>
                </a:solidFill>
                <a:latin typeface="Raleway"/>
                <a:ea typeface="Raleway"/>
                <a:cs typeface="Raleway"/>
                <a:sym typeface="Raleway"/>
              </a:rPr>
              <a:t>G</a:t>
            </a:r>
            <a:r>
              <a:rPr lang="it" sz="1600" b="0" i="0" u="none" strike="noStrike" cap="none">
                <a:solidFill>
                  <a:schemeClr val="dk2"/>
                </a:solidFill>
                <a:latin typeface="Raleway"/>
                <a:ea typeface="Raleway"/>
                <a:cs typeface="Raleway"/>
                <a:sym typeface="Raleway"/>
              </a:rPr>
              <a:t>hiera con base magnetica per spostarla in basi predisposte in cabina, collegamento a monitor tramite Bl</a:t>
            </a:r>
            <a:r>
              <a:rPr lang="it" sz="1600">
                <a:solidFill>
                  <a:schemeClr val="dk2"/>
                </a:solidFill>
                <a:latin typeface="Raleway"/>
                <a:ea typeface="Raleway"/>
                <a:cs typeface="Raleway"/>
                <a:sym typeface="Raleway"/>
              </a:rPr>
              <a:t>ue</a:t>
            </a:r>
            <a:r>
              <a:rPr lang="it" sz="1600" b="0" i="0" u="none" strike="noStrike" cap="none">
                <a:solidFill>
                  <a:schemeClr val="dk2"/>
                </a:solidFill>
                <a:latin typeface="Raleway"/>
                <a:ea typeface="Raleway"/>
                <a:cs typeface="Raleway"/>
                <a:sym typeface="Raleway"/>
              </a:rPr>
              <a:t>t</a:t>
            </a:r>
            <a:r>
              <a:rPr lang="it" sz="1600">
                <a:solidFill>
                  <a:schemeClr val="dk2"/>
                </a:solidFill>
                <a:latin typeface="Raleway"/>
                <a:ea typeface="Raleway"/>
                <a:cs typeface="Raleway"/>
                <a:sym typeface="Raleway"/>
              </a:rPr>
              <a:t>oo</a:t>
            </a:r>
            <a:r>
              <a:rPr lang="it" sz="1600" b="0" i="0" u="none" strike="noStrike" cap="none">
                <a:solidFill>
                  <a:schemeClr val="dk2"/>
                </a:solidFill>
                <a:latin typeface="Raleway"/>
                <a:ea typeface="Raleway"/>
                <a:cs typeface="Raleway"/>
                <a:sym typeface="Raleway"/>
              </a:rPr>
              <a:t>th</a:t>
            </a:r>
            <a:endParaRPr sz="1600" b="0" i="0" u="none" strike="noStrike" cap="none">
              <a:solidFill>
                <a:schemeClr val="dk2"/>
              </a:solidFill>
              <a:latin typeface="Raleway"/>
              <a:ea typeface="Raleway"/>
              <a:cs typeface="Raleway"/>
              <a:sym typeface="Raleway"/>
            </a:endParaRPr>
          </a:p>
          <a:p>
            <a:pPr marL="457200" marR="0" lvl="0"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Orientamento e Handling</a:t>
            </a:r>
            <a:endParaRPr sz="1600" b="1"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0" i="0" u="none" strike="noStrike" cap="none">
                <a:solidFill>
                  <a:schemeClr val="dk2"/>
                </a:solidFill>
                <a:latin typeface="Raleway"/>
                <a:ea typeface="Raleway"/>
                <a:cs typeface="Raleway"/>
                <a:sym typeface="Raleway"/>
              </a:rPr>
              <a:t>Barra laterale removibile in gomma per afferrare e spostare il monitor</a:t>
            </a:r>
            <a:endParaRPr sz="1600" b="0"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0" i="0" u="none" strike="noStrike" cap="none">
                <a:solidFill>
                  <a:schemeClr val="dk2"/>
                </a:solidFill>
                <a:latin typeface="Raleway"/>
                <a:ea typeface="Raleway"/>
                <a:cs typeface="Raleway"/>
                <a:sym typeface="Raleway"/>
              </a:rPr>
              <a:t>Braccio automatizzato per la regolazione dello schermo</a:t>
            </a:r>
            <a:endParaRPr sz="1600" b="0"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Possibilità di ruotare il monitor </a:t>
            </a:r>
            <a:r>
              <a:rPr lang="it" sz="1600" b="0" i="0" u="none" strike="noStrike" cap="none">
                <a:solidFill>
                  <a:schemeClr val="dk2"/>
                </a:solidFill>
                <a:latin typeface="Raleway"/>
                <a:ea typeface="Raleway"/>
                <a:cs typeface="Raleway"/>
                <a:sym typeface="Raleway"/>
              </a:rPr>
              <a:t>fino a 90° (verticalizzazione)</a:t>
            </a:r>
            <a:endParaRPr sz="1600" b="0"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Possibilità di regolare </a:t>
            </a:r>
            <a:r>
              <a:rPr lang="it" sz="1600" b="0" i="0" u="none" strike="noStrike" cap="none">
                <a:solidFill>
                  <a:schemeClr val="dk2"/>
                </a:solidFill>
                <a:latin typeface="Raleway"/>
                <a:ea typeface="Raleway"/>
                <a:cs typeface="Raleway"/>
                <a:sym typeface="Raleway"/>
              </a:rPr>
              <a:t>in modo fine </a:t>
            </a:r>
            <a:r>
              <a:rPr lang="it" sz="1600" b="1" i="0" u="none" strike="noStrike" cap="none">
                <a:solidFill>
                  <a:schemeClr val="dk2"/>
                </a:solidFill>
                <a:latin typeface="Raleway"/>
                <a:ea typeface="Raleway"/>
                <a:cs typeface="Raleway"/>
                <a:sym typeface="Raleway"/>
              </a:rPr>
              <a:t>l’angolazione dello schermo sui vari assi</a:t>
            </a:r>
            <a:endParaRPr sz="1600" b="1"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0" i="0" u="none" strike="noStrike" cap="none">
                <a:solidFill>
                  <a:schemeClr val="dk2"/>
                </a:solidFill>
                <a:latin typeface="Raleway"/>
                <a:ea typeface="Raleway"/>
                <a:cs typeface="Raleway"/>
                <a:sym typeface="Raleway"/>
              </a:rPr>
              <a:t>Posizione in alto a destra della cabina</a:t>
            </a:r>
            <a:endParaRPr sz="1600" b="0"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230" name="Google Shape;230;ge0e52e256f_1_31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21</a:t>
            </a:fld>
            <a:r>
              <a:rPr lang="it"/>
              <a:t>/67</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e0e52e256f_1_318"/>
          <p:cNvSpPr txBox="1">
            <a:spLocks noGrp="1"/>
          </p:cNvSpPr>
          <p:nvPr>
            <p:ph type="title"/>
          </p:nvPr>
        </p:nvSpPr>
        <p:spPr>
          <a:xfrm>
            <a:off x="337850" y="7065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Monitor Design e Specifiche (2)</a:t>
            </a:r>
            <a:endParaRPr>
              <a:solidFill>
                <a:schemeClr val="dk1"/>
              </a:solidFill>
            </a:endParaRPr>
          </a:p>
        </p:txBody>
      </p:sp>
      <p:sp>
        <p:nvSpPr>
          <p:cNvPr id="236" name="Google Shape;236;ge0e52e256f_1_318"/>
          <p:cNvSpPr txBox="1"/>
          <p:nvPr/>
        </p:nvSpPr>
        <p:spPr>
          <a:xfrm>
            <a:off x="337850" y="710250"/>
            <a:ext cx="8592900" cy="57336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20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Specifiche tecniche</a:t>
            </a:r>
            <a:endParaRPr sz="1600" b="1"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Scocca del monitor in plastica dura (ABS, resistente agli urti</a:t>
            </a:r>
            <a:r>
              <a:rPr lang="it" sz="1600" b="0" i="0" u="none" strike="noStrike" cap="none">
                <a:solidFill>
                  <a:schemeClr val="dk2"/>
                </a:solidFill>
                <a:latin typeface="Raleway"/>
                <a:ea typeface="Raleway"/>
                <a:cs typeface="Raleway"/>
                <a:sym typeface="Raleway"/>
              </a:rPr>
              <a:t> ed alle vibrazioni</a:t>
            </a:r>
            <a:r>
              <a:rPr lang="it" sz="1600" b="1" i="0" u="none" strike="noStrike" cap="none">
                <a:solidFill>
                  <a:schemeClr val="dk2"/>
                </a:solidFill>
                <a:latin typeface="Raleway"/>
                <a:ea typeface="Raleway"/>
                <a:cs typeface="Raleway"/>
                <a:sym typeface="Raleway"/>
              </a:rPr>
              <a:t>)</a:t>
            </a:r>
            <a:endParaRPr sz="1600" b="1"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Display OLED  Full HD</a:t>
            </a:r>
            <a:endParaRPr sz="1600" b="1" i="0" u="none" strike="noStrike" cap="none">
              <a:solidFill>
                <a:schemeClr val="dk2"/>
              </a:solidFill>
              <a:latin typeface="Raleway"/>
              <a:ea typeface="Raleway"/>
              <a:cs typeface="Raleway"/>
              <a:sym typeface="Raleway"/>
            </a:endParaRPr>
          </a:p>
          <a:p>
            <a:pPr marL="1828800" marR="0" lvl="0" indent="-304800" algn="l" rtl="0">
              <a:lnSpc>
                <a:spcPct val="150000"/>
              </a:lnSpc>
              <a:spcBef>
                <a:spcPts val="0"/>
              </a:spcBef>
              <a:spcAft>
                <a:spcPts val="0"/>
              </a:spcAft>
              <a:buClr>
                <a:schemeClr val="dk2"/>
              </a:buClr>
              <a:buSzPts val="1200"/>
              <a:buFont typeface="Raleway"/>
              <a:buAutoNum type="arabicParenR"/>
            </a:pPr>
            <a:r>
              <a:rPr lang="it" sz="1200" b="0" i="0" u="none" strike="noStrike" cap="none">
                <a:solidFill>
                  <a:schemeClr val="dk2"/>
                </a:solidFill>
                <a:latin typeface="Raleway"/>
                <a:ea typeface="Raleway"/>
                <a:cs typeface="Raleway"/>
                <a:sym typeface="Raleway"/>
              </a:rPr>
              <a:t>Alta visibilità  in controluce   3) 	Angoli di visione ampi</a:t>
            </a:r>
            <a:endParaRPr sz="1200" b="0" i="0" u="none" strike="noStrike" cap="none">
              <a:solidFill>
                <a:schemeClr val="dk2"/>
              </a:solidFill>
              <a:latin typeface="Raleway"/>
              <a:ea typeface="Raleway"/>
              <a:cs typeface="Raleway"/>
              <a:sym typeface="Raleway"/>
            </a:endParaRPr>
          </a:p>
          <a:p>
            <a:pPr marL="1828800" marR="0" lvl="0" indent="-304800" algn="l" rtl="0">
              <a:lnSpc>
                <a:spcPct val="150000"/>
              </a:lnSpc>
              <a:spcBef>
                <a:spcPts val="0"/>
              </a:spcBef>
              <a:spcAft>
                <a:spcPts val="0"/>
              </a:spcAft>
              <a:buClr>
                <a:schemeClr val="dk2"/>
              </a:buClr>
              <a:buSzPts val="1200"/>
              <a:buFont typeface="Raleway"/>
              <a:buAutoNum type="arabicParenR"/>
            </a:pPr>
            <a:r>
              <a:rPr lang="it" sz="1200" b="0" i="0" u="none" strike="noStrike" cap="none">
                <a:solidFill>
                  <a:schemeClr val="dk2"/>
                </a:solidFill>
                <a:latin typeface="Raleway"/>
                <a:ea typeface="Raleway"/>
                <a:cs typeface="Raleway"/>
                <a:sym typeface="Raleway"/>
              </a:rPr>
              <a:t>Elevato contrasto		    4)	Comfort visivo notturno</a:t>
            </a:r>
            <a:endParaRPr sz="1200" b="0"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Vetro antigraffio (CORNING Gorilla Glass Victus)</a:t>
            </a:r>
            <a:r>
              <a:rPr lang="it" sz="1600" b="0" i="0" u="none" strike="noStrike" cap="none">
                <a:solidFill>
                  <a:schemeClr val="dk2"/>
                </a:solidFill>
                <a:latin typeface="Raleway"/>
                <a:ea typeface="Raleway"/>
                <a:cs typeface="Raleway"/>
                <a:sym typeface="Raleway"/>
              </a:rPr>
              <a:t> con finitura opaca antiriflesso</a:t>
            </a:r>
            <a:endParaRPr sz="1600" b="0"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Resistente a polvere ed acqua </a:t>
            </a:r>
            <a:r>
              <a:rPr lang="it" sz="1600" b="0" i="0" u="none" strike="noStrike" cap="none">
                <a:solidFill>
                  <a:schemeClr val="dk2"/>
                </a:solidFill>
                <a:latin typeface="Raleway"/>
                <a:ea typeface="Raleway"/>
                <a:cs typeface="Raleway"/>
                <a:sym typeface="Raleway"/>
              </a:rPr>
              <a:t>(certificato IP66/69K)</a:t>
            </a:r>
            <a:endParaRPr sz="1600" b="0"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Touchscreen Resistivo </a:t>
            </a:r>
            <a:r>
              <a:rPr lang="it" sz="1600" b="0" i="0" u="none" strike="noStrike" cap="none">
                <a:solidFill>
                  <a:schemeClr val="dk2"/>
                </a:solidFill>
                <a:latin typeface="Raleway"/>
                <a:ea typeface="Raleway"/>
                <a:cs typeface="Raleway"/>
                <a:sym typeface="Raleway"/>
              </a:rPr>
              <a:t>(miglior uso con guanti)</a:t>
            </a:r>
            <a:endParaRPr sz="1600" b="0"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Sensore di Luminosità </a:t>
            </a:r>
            <a:r>
              <a:rPr lang="it" sz="1600" b="0" i="0" u="none" strike="noStrike" cap="none">
                <a:solidFill>
                  <a:schemeClr val="dk2"/>
                </a:solidFill>
                <a:latin typeface="Raleway"/>
                <a:ea typeface="Raleway"/>
                <a:cs typeface="Raleway"/>
                <a:sym typeface="Raleway"/>
              </a:rPr>
              <a:t>ambientale</a:t>
            </a:r>
            <a:endParaRPr sz="1600" b="0" i="0" u="none" strike="noStrike" cap="none">
              <a:solidFill>
                <a:schemeClr val="dk2"/>
              </a:solidFill>
              <a:latin typeface="Raleway"/>
              <a:ea typeface="Raleway"/>
              <a:cs typeface="Raleway"/>
              <a:sym typeface="Raleway"/>
            </a:endParaRPr>
          </a:p>
          <a:p>
            <a:pPr marL="914400" marR="0" lvl="1"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Sensore NFC </a:t>
            </a:r>
            <a:r>
              <a:rPr lang="it" sz="1600" b="0" i="0" u="none" strike="noStrike" cap="none">
                <a:solidFill>
                  <a:schemeClr val="dk2"/>
                </a:solidFill>
                <a:latin typeface="Raleway"/>
                <a:ea typeface="Raleway"/>
                <a:cs typeface="Raleway"/>
                <a:sym typeface="Raleway"/>
              </a:rPr>
              <a:t>per badge personale/telefono</a:t>
            </a:r>
            <a:r>
              <a:rPr lang="it" sz="1600" b="1" i="0" u="none" strike="noStrike" cap="none">
                <a:solidFill>
                  <a:schemeClr val="dk2"/>
                </a:solidFill>
                <a:latin typeface="Raleway"/>
                <a:ea typeface="Raleway"/>
                <a:cs typeface="Raleway"/>
                <a:sym typeface="Raleway"/>
              </a:rPr>
              <a:t>, per uso multi-utenza</a:t>
            </a:r>
            <a:endParaRPr sz="1600" b="1" i="0" u="none" strike="noStrike" cap="none">
              <a:solidFill>
                <a:schemeClr val="dk2"/>
              </a:solidFill>
              <a:latin typeface="Raleway"/>
              <a:ea typeface="Raleway"/>
              <a:cs typeface="Raleway"/>
              <a:sym typeface="Raleway"/>
            </a:endParaRPr>
          </a:p>
          <a:p>
            <a:pPr marL="91440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237" name="Google Shape;237;ge0e52e256f_1_3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22</a:t>
            </a:fld>
            <a:r>
              <a:rPr lang="it"/>
              <a:t>/67</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e0e52e256f_1_323"/>
          <p:cNvSpPr txBox="1">
            <a:spLocks noGrp="1"/>
          </p:cNvSpPr>
          <p:nvPr>
            <p:ph type="title" idx="4294967295"/>
          </p:nvPr>
        </p:nvSpPr>
        <p:spPr>
          <a:xfrm>
            <a:off x="222350" y="100300"/>
            <a:ext cx="85542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Scelta dimensioni comandi a ghiera ruotabile</a:t>
            </a:r>
            <a:endParaRPr>
              <a:solidFill>
                <a:schemeClr val="dk1"/>
              </a:solidFill>
            </a:endParaRPr>
          </a:p>
        </p:txBody>
      </p:sp>
      <p:sp>
        <p:nvSpPr>
          <p:cNvPr id="243" name="Google Shape;243;ge0e52e256f_1_323"/>
          <p:cNvSpPr txBox="1"/>
          <p:nvPr/>
        </p:nvSpPr>
        <p:spPr>
          <a:xfrm>
            <a:off x="367450" y="681164"/>
            <a:ext cx="3175200" cy="59985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it" sz="1600" b="0" i="0" u="none" strike="noStrike" cap="none">
                <a:solidFill>
                  <a:schemeClr val="dk2"/>
                </a:solidFill>
                <a:latin typeface="Raleway"/>
                <a:ea typeface="Raleway"/>
                <a:cs typeface="Raleway"/>
                <a:sym typeface="Raleway"/>
              </a:rPr>
              <a:t>Basandosi sulla tabella antropometrica per le misure delle mani, si è stabilito un </a:t>
            </a:r>
            <a:r>
              <a:rPr lang="it" sz="1600" b="1" i="0" u="none" strike="noStrike" cap="none">
                <a:solidFill>
                  <a:schemeClr val="dk2"/>
                </a:solidFill>
                <a:latin typeface="Raleway"/>
                <a:ea typeface="Raleway"/>
                <a:cs typeface="Raleway"/>
                <a:sym typeface="Raleway"/>
              </a:rPr>
              <a:t>diametro</a:t>
            </a:r>
            <a:r>
              <a:rPr lang="it" sz="1600" b="0" i="0" u="none" strike="noStrike" cap="none">
                <a:solidFill>
                  <a:schemeClr val="dk2"/>
                </a:solidFill>
                <a:latin typeface="Raleway"/>
                <a:ea typeface="Raleway"/>
                <a:cs typeface="Raleway"/>
                <a:sym typeface="Raleway"/>
              </a:rPr>
              <a:t> per la ghiera di comando di </a:t>
            </a:r>
            <a:r>
              <a:rPr lang="it" sz="1600" b="1" i="0" u="none" strike="noStrike" cap="none">
                <a:solidFill>
                  <a:schemeClr val="dk2"/>
                </a:solidFill>
                <a:latin typeface="Raleway"/>
                <a:ea typeface="Raleway"/>
                <a:cs typeface="Raleway"/>
                <a:sym typeface="Raleway"/>
              </a:rPr>
              <a:t>5 cm</a:t>
            </a:r>
            <a:r>
              <a:rPr lang="it" sz="1600" b="0" i="0" u="none" strike="noStrike" cap="none">
                <a:solidFill>
                  <a:schemeClr val="dk2"/>
                </a:solidFill>
                <a:latin typeface="Raleway"/>
                <a:ea typeface="Raleway"/>
                <a:cs typeface="Raleway"/>
                <a:sym typeface="Raleway"/>
              </a:rPr>
              <a:t> (inferiore al 5° percentile femminile della larghezza del palmo di mano), mentre la </a:t>
            </a:r>
            <a:r>
              <a:rPr lang="it" sz="1600" b="1" i="0" u="none" strike="noStrike" cap="none">
                <a:solidFill>
                  <a:schemeClr val="dk2"/>
                </a:solidFill>
                <a:latin typeface="Raleway"/>
                <a:ea typeface="Raleway"/>
                <a:cs typeface="Raleway"/>
                <a:sym typeface="Raleway"/>
              </a:rPr>
              <a:t>profondità</a:t>
            </a:r>
            <a:r>
              <a:rPr lang="it" sz="1600" b="0" i="0" u="none" strike="noStrike" cap="none">
                <a:solidFill>
                  <a:schemeClr val="dk2"/>
                </a:solidFill>
                <a:latin typeface="Raleway"/>
                <a:ea typeface="Raleway"/>
                <a:cs typeface="Raleway"/>
                <a:sym typeface="Raleway"/>
              </a:rPr>
              <a:t> è di </a:t>
            </a:r>
            <a:r>
              <a:rPr lang="it" sz="1600" b="1" i="0" u="none" strike="noStrike" cap="none">
                <a:solidFill>
                  <a:schemeClr val="dk2"/>
                </a:solidFill>
                <a:latin typeface="Raleway"/>
                <a:ea typeface="Raleway"/>
                <a:cs typeface="Raleway"/>
                <a:sym typeface="Raleway"/>
              </a:rPr>
              <a:t>2 cm</a:t>
            </a:r>
            <a:r>
              <a:rPr lang="it" sz="1600">
                <a:solidFill>
                  <a:schemeClr val="dk2"/>
                </a:solidFill>
                <a:latin typeface="Raleway"/>
                <a:ea typeface="Raleway"/>
                <a:cs typeface="Raleway"/>
                <a:sym typeface="Raleway"/>
              </a:rPr>
              <a:t>.</a:t>
            </a:r>
            <a:endParaRPr sz="1600" b="0"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br>
              <a:rPr lang="it" sz="1600" b="1" i="0" u="none" strike="noStrike" cap="none">
                <a:solidFill>
                  <a:schemeClr val="dk2"/>
                </a:solidFill>
                <a:latin typeface="Raleway"/>
                <a:ea typeface="Raleway"/>
                <a:cs typeface="Raleway"/>
                <a:sym typeface="Raleway"/>
              </a:rPr>
            </a:br>
            <a:r>
              <a:rPr lang="it" sz="1600" b="1" i="0" u="none" strike="noStrike" cap="none">
                <a:solidFill>
                  <a:schemeClr val="dk2"/>
                </a:solidFill>
                <a:latin typeface="Raleway"/>
                <a:ea typeface="Raleway"/>
                <a:cs typeface="Raleway"/>
                <a:sym typeface="Raleway"/>
              </a:rPr>
              <a:t>Specifiche:</a:t>
            </a:r>
            <a:endParaRPr sz="1600" b="1" i="0" u="none" strike="noStrike" cap="none">
              <a:solidFill>
                <a:schemeClr val="dk2"/>
              </a:solidFill>
              <a:latin typeface="Raleway"/>
              <a:ea typeface="Raleway"/>
              <a:cs typeface="Raleway"/>
              <a:sym typeface="Raleway"/>
            </a:endParaRPr>
          </a:p>
          <a:p>
            <a:pPr marL="457200" marR="0" lvl="0"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Plastica ABS + alluminio</a:t>
            </a:r>
            <a:endParaRPr sz="1600" b="1" i="0" u="none" strike="noStrike" cap="none">
              <a:solidFill>
                <a:schemeClr val="dk2"/>
              </a:solidFill>
              <a:latin typeface="Raleway"/>
              <a:ea typeface="Raleway"/>
              <a:cs typeface="Raleway"/>
              <a:sym typeface="Raleway"/>
            </a:endParaRPr>
          </a:p>
          <a:p>
            <a:pPr marL="457200" marR="0" lvl="0"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Gomma</a:t>
            </a:r>
            <a:endParaRPr sz="1600" b="1" i="0" u="none" strike="noStrike" cap="none">
              <a:solidFill>
                <a:schemeClr val="dk2"/>
              </a:solidFill>
              <a:latin typeface="Raleway"/>
              <a:ea typeface="Raleway"/>
              <a:cs typeface="Raleway"/>
              <a:sym typeface="Raleway"/>
            </a:endParaRPr>
          </a:p>
          <a:p>
            <a:pPr marL="457200" marR="0" lvl="0" indent="-330200" algn="l" rtl="0">
              <a:lnSpc>
                <a:spcPct val="150000"/>
              </a:lnSpc>
              <a:spcBef>
                <a:spcPts val="0"/>
              </a:spcBef>
              <a:spcAft>
                <a:spcPts val="0"/>
              </a:spcAft>
              <a:buClr>
                <a:schemeClr val="dk2"/>
              </a:buClr>
              <a:buSzPts val="1600"/>
              <a:buFont typeface="Raleway"/>
              <a:buChar char="●"/>
            </a:pPr>
            <a:r>
              <a:rPr lang="it" sz="1600" b="1" i="0" u="none" strike="noStrike" cap="none">
                <a:solidFill>
                  <a:schemeClr val="dk2"/>
                </a:solidFill>
                <a:latin typeface="Raleway"/>
                <a:ea typeface="Raleway"/>
                <a:cs typeface="Raleway"/>
                <a:sym typeface="Raleway"/>
              </a:rPr>
              <a:t>Base magnetica</a:t>
            </a: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400"/>
              <a:buFont typeface="Arial"/>
              <a:buNone/>
            </a:pPr>
            <a:endParaRPr sz="14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400"/>
              <a:buFont typeface="Arial"/>
              <a:buNone/>
            </a:pPr>
            <a:endParaRPr sz="14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400"/>
              <a:buFont typeface="Arial"/>
              <a:buNone/>
            </a:pPr>
            <a:endParaRPr sz="14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700"/>
              <a:buFont typeface="Arial"/>
              <a:buNone/>
            </a:pPr>
            <a:endParaRPr sz="17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200"/>
              <a:buFont typeface="Arial"/>
              <a:buNone/>
            </a:pPr>
            <a:endParaRPr sz="2200" b="1" i="0" u="none" strike="noStrike" cap="none">
              <a:solidFill>
                <a:schemeClr val="dk2"/>
              </a:solidFill>
              <a:latin typeface="Raleway"/>
              <a:ea typeface="Raleway"/>
              <a:cs typeface="Raleway"/>
              <a:sym typeface="Raleway"/>
            </a:endParaRPr>
          </a:p>
        </p:txBody>
      </p:sp>
      <p:pic>
        <p:nvPicPr>
          <p:cNvPr id="244" name="Google Shape;244;ge0e52e256f_1_323"/>
          <p:cNvPicPr preferRelativeResize="0"/>
          <p:nvPr/>
        </p:nvPicPr>
        <p:blipFill rotWithShape="1">
          <a:blip r:embed="rId3">
            <a:alphaModFix/>
          </a:blip>
          <a:srcRect/>
          <a:stretch/>
        </p:blipFill>
        <p:spPr>
          <a:xfrm>
            <a:off x="4880925" y="788550"/>
            <a:ext cx="3298254" cy="4098801"/>
          </a:xfrm>
          <a:prstGeom prst="rect">
            <a:avLst/>
          </a:prstGeom>
          <a:noFill/>
          <a:ln>
            <a:noFill/>
          </a:ln>
        </p:spPr>
      </p:pic>
      <p:sp>
        <p:nvSpPr>
          <p:cNvPr id="245" name="Google Shape;245;ge0e52e256f_1_3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r>
              <a:rPr lang="it"/>
              <a:t>23/67</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e0e52e256f_1_329"/>
          <p:cNvSpPr txBox="1">
            <a:spLocks noGrp="1"/>
          </p:cNvSpPr>
          <p:nvPr>
            <p:ph type="title" idx="4294967295"/>
          </p:nvPr>
        </p:nvSpPr>
        <p:spPr>
          <a:xfrm>
            <a:off x="222350" y="100300"/>
            <a:ext cx="85542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Braccio Mobile</a:t>
            </a:r>
            <a:endParaRPr>
              <a:solidFill>
                <a:schemeClr val="dk1"/>
              </a:solidFill>
            </a:endParaRPr>
          </a:p>
          <a:p>
            <a:pPr marL="0" lvl="0" indent="0" algn="l" rtl="0">
              <a:lnSpc>
                <a:spcPct val="100000"/>
              </a:lnSpc>
              <a:spcBef>
                <a:spcPts val="0"/>
              </a:spcBef>
              <a:spcAft>
                <a:spcPts val="0"/>
              </a:spcAft>
              <a:buSzPts val="3000"/>
              <a:buNone/>
            </a:pPr>
            <a:r>
              <a:rPr lang="it" sz="1200">
                <a:solidFill>
                  <a:schemeClr val="dk1"/>
                </a:solidFill>
              </a:rPr>
              <a:t>Descrizione ad alto livello dell’idea </a:t>
            </a:r>
            <a:endParaRPr sz="1200">
              <a:solidFill>
                <a:schemeClr val="dk1"/>
              </a:solidFill>
            </a:endParaRPr>
          </a:p>
        </p:txBody>
      </p:sp>
      <p:sp>
        <p:nvSpPr>
          <p:cNvPr id="251" name="Google Shape;251;ge0e52e256f_1_329"/>
          <p:cNvSpPr txBox="1"/>
          <p:nvPr/>
        </p:nvSpPr>
        <p:spPr>
          <a:xfrm>
            <a:off x="430975" y="1046975"/>
            <a:ext cx="3175200" cy="3962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it" sz="1600">
                <a:solidFill>
                  <a:schemeClr val="dk2"/>
                </a:solidFill>
                <a:latin typeface="Raleway"/>
                <a:ea typeface="Raleway"/>
                <a:cs typeface="Raleway"/>
                <a:sym typeface="Raleway"/>
              </a:rPr>
              <a:t>Prescindendo dai dettagli tecnici di realizzazione, i</a:t>
            </a:r>
            <a:r>
              <a:rPr lang="it" sz="1600" b="0" i="0" u="none" strike="noStrike" cap="none">
                <a:solidFill>
                  <a:schemeClr val="dk2"/>
                </a:solidFill>
                <a:latin typeface="Raleway"/>
                <a:ea typeface="Raleway"/>
                <a:cs typeface="Raleway"/>
                <a:sym typeface="Raleway"/>
              </a:rPr>
              <a:t>l </a:t>
            </a:r>
            <a:r>
              <a:rPr lang="it" sz="1600" b="1" i="0" u="none" strike="noStrike" cap="none">
                <a:solidFill>
                  <a:schemeClr val="dk2"/>
                </a:solidFill>
                <a:latin typeface="Raleway"/>
                <a:ea typeface="Raleway"/>
                <a:cs typeface="Raleway"/>
                <a:sym typeface="Raleway"/>
              </a:rPr>
              <a:t>braccio mobile automatico  </a:t>
            </a:r>
            <a:r>
              <a:rPr lang="it" sz="1600" b="0" i="0" u="none" strike="noStrike" cap="none">
                <a:solidFill>
                  <a:schemeClr val="dk2"/>
                </a:solidFill>
                <a:latin typeface="Raleway"/>
                <a:ea typeface="Raleway"/>
                <a:cs typeface="Raleway"/>
                <a:sym typeface="Raleway"/>
              </a:rPr>
              <a:t>pu</a:t>
            </a:r>
            <a:r>
              <a:rPr lang="it" sz="1600">
                <a:solidFill>
                  <a:schemeClr val="dk2"/>
                </a:solidFill>
                <a:latin typeface="Raleway"/>
                <a:ea typeface="Raleway"/>
                <a:cs typeface="Raleway"/>
                <a:sym typeface="Raleway"/>
              </a:rPr>
              <a:t>ò</a:t>
            </a:r>
            <a:r>
              <a:rPr lang="it" sz="1600" b="0" i="0" u="none" strike="noStrike" cap="none">
                <a:solidFill>
                  <a:schemeClr val="dk2"/>
                </a:solidFill>
                <a:latin typeface="Raleway"/>
                <a:ea typeface="Raleway"/>
                <a:cs typeface="Raleway"/>
                <a:sym typeface="Raleway"/>
              </a:rPr>
              <a:t> essere spostato manualmente alla prima configurazione (utente nuovo) e la sua posizione può essere </a:t>
            </a:r>
            <a:r>
              <a:rPr lang="it" sz="1600" b="1" i="0" u="none" strike="noStrike" cap="none">
                <a:solidFill>
                  <a:schemeClr val="dk2"/>
                </a:solidFill>
                <a:latin typeface="Raleway"/>
                <a:ea typeface="Raleway"/>
                <a:cs typeface="Raleway"/>
                <a:sym typeface="Raleway"/>
              </a:rPr>
              <a:t>salvata ed associata al suo profilo</a:t>
            </a:r>
            <a:r>
              <a:rPr lang="it" sz="1600" b="0" i="0" u="none" strike="noStrike" cap="none">
                <a:solidFill>
                  <a:schemeClr val="dk2"/>
                </a:solidFill>
                <a:latin typeface="Raleway"/>
                <a:ea typeface="Raleway"/>
                <a:cs typeface="Raleway"/>
                <a:sym typeface="Raleway"/>
              </a:rPr>
              <a:t>, in modo che possa adattarsi automaticamente per gli utilizzi successivi.</a:t>
            </a: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400"/>
              <a:buFont typeface="Arial"/>
              <a:buNone/>
            </a:pPr>
            <a:endParaRPr sz="14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200"/>
              <a:buFont typeface="Arial"/>
              <a:buNone/>
            </a:pPr>
            <a:endParaRPr sz="2200" b="1" i="0" u="none" strike="noStrike" cap="none">
              <a:solidFill>
                <a:schemeClr val="dk2"/>
              </a:solidFill>
              <a:latin typeface="Raleway"/>
              <a:ea typeface="Raleway"/>
              <a:cs typeface="Raleway"/>
              <a:sym typeface="Raleway"/>
            </a:endParaRPr>
          </a:p>
        </p:txBody>
      </p:sp>
      <p:pic>
        <p:nvPicPr>
          <p:cNvPr id="252" name="Google Shape;252;ge0e52e256f_1_329"/>
          <p:cNvPicPr preferRelativeResize="0"/>
          <p:nvPr/>
        </p:nvPicPr>
        <p:blipFill rotWithShape="1">
          <a:blip r:embed="rId3">
            <a:alphaModFix/>
          </a:blip>
          <a:srcRect/>
          <a:stretch/>
        </p:blipFill>
        <p:spPr>
          <a:xfrm>
            <a:off x="4073075" y="277175"/>
            <a:ext cx="4650561" cy="4098800"/>
          </a:xfrm>
          <a:prstGeom prst="rect">
            <a:avLst/>
          </a:prstGeom>
          <a:noFill/>
          <a:ln>
            <a:noFill/>
          </a:ln>
        </p:spPr>
      </p:pic>
      <p:sp>
        <p:nvSpPr>
          <p:cNvPr id="253" name="Google Shape;253;ge0e52e256f_1_3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24</a:t>
            </a:fld>
            <a:r>
              <a:rPr lang="it"/>
              <a:t>/67</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e0e52e256f_1_403"/>
          <p:cNvSpPr txBox="1">
            <a:spLocks noGrp="1"/>
          </p:cNvSpPr>
          <p:nvPr>
            <p:ph type="title" idx="4294967295"/>
          </p:nvPr>
        </p:nvSpPr>
        <p:spPr>
          <a:xfrm>
            <a:off x="367500" y="100300"/>
            <a:ext cx="84090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4800"/>
              <a:buFont typeface="Arial"/>
              <a:buNone/>
            </a:pPr>
            <a:r>
              <a:rPr lang="it" sz="2600">
                <a:solidFill>
                  <a:srgbClr val="F46524"/>
                </a:solidFill>
                <a:highlight>
                  <a:schemeClr val="lt1"/>
                </a:highlight>
              </a:rPr>
              <a:t>Approccio utilizzato per la valutazione ergonomica</a:t>
            </a:r>
            <a:endParaRPr sz="2600">
              <a:solidFill>
                <a:srgbClr val="F46524"/>
              </a:solidFill>
              <a:highlight>
                <a:schemeClr val="lt1"/>
              </a:highlight>
            </a:endParaRPr>
          </a:p>
        </p:txBody>
      </p:sp>
      <p:sp>
        <p:nvSpPr>
          <p:cNvPr id="259" name="Google Shape;259;ge0e52e256f_1_403"/>
          <p:cNvSpPr txBox="1"/>
          <p:nvPr/>
        </p:nvSpPr>
        <p:spPr>
          <a:xfrm>
            <a:off x="367500" y="828872"/>
            <a:ext cx="8409000" cy="6049200"/>
          </a:xfrm>
          <a:prstGeom prst="rect">
            <a:avLst/>
          </a:prstGeom>
          <a:noFill/>
          <a:ln>
            <a:noFill/>
          </a:ln>
        </p:spPr>
        <p:txBody>
          <a:bodyPr spcFirstLastPara="1" wrap="square" lIns="91425" tIns="91425" rIns="91425" bIns="91425" anchor="t" anchorCtr="0">
            <a:spAutoFit/>
          </a:bodyPr>
          <a:lstStyle/>
          <a:p>
            <a:pPr marL="457200" marR="0" lvl="0" indent="-349250" algn="l" rtl="0">
              <a:lnSpc>
                <a:spcPct val="150000"/>
              </a:lnSpc>
              <a:spcBef>
                <a:spcPts val="0"/>
              </a:spcBef>
              <a:spcAft>
                <a:spcPts val="0"/>
              </a:spcAft>
              <a:buClr>
                <a:schemeClr val="dk2"/>
              </a:buClr>
              <a:buSzPts val="1900"/>
              <a:buFont typeface="Raleway"/>
              <a:buChar char="●"/>
            </a:pPr>
            <a:r>
              <a:rPr lang="it" sz="1900" b="1" i="0" u="none" strike="noStrike" cap="none">
                <a:solidFill>
                  <a:schemeClr val="dk2"/>
                </a:solidFill>
                <a:latin typeface="Raleway"/>
                <a:ea typeface="Raleway"/>
                <a:cs typeface="Raleway"/>
                <a:sym typeface="Raleway"/>
              </a:rPr>
              <a:t>Comfort &amp; Reachability</a:t>
            </a:r>
            <a:endParaRPr sz="1900" b="1" i="0" u="none" strike="noStrike" cap="none">
              <a:solidFill>
                <a:schemeClr val="dk2"/>
              </a:solidFill>
              <a:latin typeface="Raleway"/>
              <a:ea typeface="Raleway"/>
              <a:cs typeface="Raleway"/>
              <a:sym typeface="Raleway"/>
            </a:endParaRPr>
          </a:p>
          <a:p>
            <a:pPr marL="914400" marR="0" lvl="1" indent="-349250" algn="l" rtl="0">
              <a:lnSpc>
                <a:spcPct val="150000"/>
              </a:lnSpc>
              <a:spcBef>
                <a:spcPts val="0"/>
              </a:spcBef>
              <a:spcAft>
                <a:spcPts val="0"/>
              </a:spcAft>
              <a:buClr>
                <a:schemeClr val="dk2"/>
              </a:buClr>
              <a:buSzPts val="1900"/>
              <a:buFont typeface="Raleway"/>
              <a:buChar char="○"/>
            </a:pPr>
            <a:r>
              <a:rPr lang="it" sz="1900" b="0" i="0" u="none" strike="noStrike" cap="none">
                <a:solidFill>
                  <a:schemeClr val="dk2"/>
                </a:solidFill>
                <a:latin typeface="Raleway"/>
                <a:ea typeface="Raleway"/>
                <a:cs typeface="Raleway"/>
                <a:sym typeface="Raleway"/>
              </a:rPr>
              <a:t>OWAS Posture Evaluation</a:t>
            </a:r>
            <a:endParaRPr sz="1900" b="0" i="0" u="none" strike="noStrike" cap="none">
              <a:solidFill>
                <a:schemeClr val="dk2"/>
              </a:solidFill>
              <a:latin typeface="Raleway"/>
              <a:ea typeface="Raleway"/>
              <a:cs typeface="Raleway"/>
              <a:sym typeface="Raleway"/>
            </a:endParaRPr>
          </a:p>
          <a:p>
            <a:pPr marL="914400" marR="0" lvl="1" indent="-349250" algn="l" rtl="0">
              <a:lnSpc>
                <a:spcPct val="150000"/>
              </a:lnSpc>
              <a:spcBef>
                <a:spcPts val="0"/>
              </a:spcBef>
              <a:spcAft>
                <a:spcPts val="0"/>
              </a:spcAft>
              <a:buClr>
                <a:schemeClr val="dk2"/>
              </a:buClr>
              <a:buSzPts val="1900"/>
              <a:buFont typeface="Raleway"/>
              <a:buChar char="○"/>
            </a:pPr>
            <a:r>
              <a:rPr lang="it" sz="1900" b="0" i="0" u="none" strike="noStrike" cap="none">
                <a:solidFill>
                  <a:schemeClr val="dk2"/>
                </a:solidFill>
                <a:latin typeface="Raleway"/>
                <a:ea typeface="Raleway"/>
                <a:cs typeface="Raleway"/>
                <a:sym typeface="Raleway"/>
              </a:rPr>
              <a:t>Dreyfuss 3D </a:t>
            </a:r>
            <a:endParaRPr sz="1900" b="0" i="0" u="none" strike="noStrike" cap="none">
              <a:solidFill>
                <a:schemeClr val="dk2"/>
              </a:solidFill>
              <a:latin typeface="Raleway"/>
              <a:ea typeface="Raleway"/>
              <a:cs typeface="Raleway"/>
              <a:sym typeface="Raleway"/>
            </a:endParaRPr>
          </a:p>
          <a:p>
            <a:pPr marL="914400" marR="0" lvl="1" indent="-349250" algn="l" rtl="0">
              <a:lnSpc>
                <a:spcPct val="150000"/>
              </a:lnSpc>
              <a:spcBef>
                <a:spcPts val="0"/>
              </a:spcBef>
              <a:spcAft>
                <a:spcPts val="0"/>
              </a:spcAft>
              <a:buClr>
                <a:schemeClr val="dk2"/>
              </a:buClr>
              <a:buSzPts val="1900"/>
              <a:buFont typeface="Raleway"/>
              <a:buChar char="○"/>
            </a:pPr>
            <a:r>
              <a:rPr lang="it" sz="1900" b="0" i="0" u="none" strike="noStrike" cap="none">
                <a:solidFill>
                  <a:schemeClr val="dk2"/>
                </a:solidFill>
                <a:latin typeface="Raleway"/>
                <a:ea typeface="Raleway"/>
                <a:cs typeface="Raleway"/>
                <a:sym typeface="Raleway"/>
              </a:rPr>
              <a:t>Lower Back Analysis</a:t>
            </a:r>
            <a:endParaRPr sz="1900" b="0"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457200" marR="0" lvl="0" indent="-349250" algn="l" rtl="0">
              <a:lnSpc>
                <a:spcPct val="150000"/>
              </a:lnSpc>
              <a:spcBef>
                <a:spcPts val="0"/>
              </a:spcBef>
              <a:spcAft>
                <a:spcPts val="0"/>
              </a:spcAft>
              <a:buClr>
                <a:schemeClr val="dk2"/>
              </a:buClr>
              <a:buSzPts val="1900"/>
              <a:buFont typeface="Raleway"/>
              <a:buChar char="●"/>
            </a:pPr>
            <a:r>
              <a:rPr lang="it" sz="1900" b="1" i="0" u="none" strike="noStrike" cap="none">
                <a:solidFill>
                  <a:schemeClr val="dk2"/>
                </a:solidFill>
                <a:latin typeface="Raleway"/>
                <a:ea typeface="Raleway"/>
                <a:cs typeface="Raleway"/>
                <a:sym typeface="Raleway"/>
              </a:rPr>
              <a:t>Visibility</a:t>
            </a:r>
            <a:endParaRPr sz="1900" b="1" i="0" u="none" strike="noStrike" cap="none">
              <a:solidFill>
                <a:schemeClr val="dk2"/>
              </a:solidFill>
              <a:latin typeface="Raleway"/>
              <a:ea typeface="Raleway"/>
              <a:cs typeface="Raleway"/>
              <a:sym typeface="Raleway"/>
            </a:endParaRPr>
          </a:p>
          <a:p>
            <a:pPr marL="914400" marR="0" lvl="1" indent="-349250" algn="l" rtl="0">
              <a:lnSpc>
                <a:spcPct val="150000"/>
              </a:lnSpc>
              <a:spcBef>
                <a:spcPts val="0"/>
              </a:spcBef>
              <a:spcAft>
                <a:spcPts val="0"/>
              </a:spcAft>
              <a:buClr>
                <a:schemeClr val="dk2"/>
              </a:buClr>
              <a:buSzPts val="1900"/>
              <a:buFont typeface="Raleway"/>
              <a:buChar char="○"/>
            </a:pPr>
            <a:r>
              <a:rPr lang="it" sz="1900" b="0" i="0" u="none" strike="noStrike" cap="none">
                <a:solidFill>
                  <a:schemeClr val="dk2"/>
                </a:solidFill>
                <a:latin typeface="Raleway"/>
                <a:ea typeface="Raleway"/>
                <a:cs typeface="Raleway"/>
                <a:sym typeface="Raleway"/>
              </a:rPr>
              <a:t>View Cones + Eye View</a:t>
            </a: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0" i="0" u="none" strike="noStrike" cap="none">
              <a:solidFill>
                <a:schemeClr val="dk2"/>
              </a:solidFill>
              <a:latin typeface="Raleway"/>
              <a:ea typeface="Raleway"/>
              <a:cs typeface="Raleway"/>
              <a:sym typeface="Raleway"/>
            </a:endParaRPr>
          </a:p>
          <a:p>
            <a:pPr marL="91440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260" name="Google Shape;260;ge0e52e256f_1_40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25</a:t>
            </a:fld>
            <a:r>
              <a:rPr lang="it"/>
              <a:t>/67</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e0e52e256f_1_408"/>
          <p:cNvSpPr txBox="1">
            <a:spLocks noGrp="1"/>
          </p:cNvSpPr>
          <p:nvPr>
            <p:ph type="title" idx="4294967295"/>
          </p:nvPr>
        </p:nvSpPr>
        <p:spPr>
          <a:xfrm>
            <a:off x="367500" y="10030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Procedimento per le valutazioni</a:t>
            </a:r>
            <a:endParaRPr>
              <a:solidFill>
                <a:schemeClr val="dk1"/>
              </a:solidFill>
            </a:endParaRPr>
          </a:p>
        </p:txBody>
      </p:sp>
      <p:sp>
        <p:nvSpPr>
          <p:cNvPr id="266" name="Google Shape;266;ge0e52e256f_1_408"/>
          <p:cNvSpPr txBox="1"/>
          <p:nvPr/>
        </p:nvSpPr>
        <p:spPr>
          <a:xfrm>
            <a:off x="367500" y="828872"/>
            <a:ext cx="8409000" cy="67419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50000"/>
              </a:lnSpc>
              <a:spcBef>
                <a:spcPts val="0"/>
              </a:spcBef>
              <a:spcAft>
                <a:spcPts val="0"/>
              </a:spcAft>
              <a:buClr>
                <a:schemeClr val="dk1"/>
              </a:buClr>
              <a:buSzPts val="1800"/>
              <a:buFont typeface="Raleway"/>
              <a:buAutoNum type="arabicPeriod"/>
            </a:pPr>
            <a:r>
              <a:rPr lang="it" sz="1800" b="0" i="0" u="none" strike="noStrike" cap="none">
                <a:solidFill>
                  <a:schemeClr val="dk2"/>
                </a:solidFill>
                <a:latin typeface="Raleway"/>
                <a:ea typeface="Raleway"/>
                <a:cs typeface="Raleway"/>
                <a:sym typeface="Raleway"/>
              </a:rPr>
              <a:t>Import\editing dei modelli della cabina del trattore, monitor e ghiera</a:t>
            </a:r>
            <a:endParaRPr sz="1800" b="0" i="0" u="none" strike="noStrike" cap="none">
              <a:solidFill>
                <a:schemeClr val="dk2"/>
              </a:solidFill>
              <a:latin typeface="Raleway"/>
              <a:ea typeface="Raleway"/>
              <a:cs typeface="Raleway"/>
              <a:sym typeface="Raleway"/>
            </a:endParaRPr>
          </a:p>
          <a:p>
            <a:pPr marL="457200" marR="0" lvl="0" indent="-342900" algn="l" rtl="0">
              <a:lnSpc>
                <a:spcPct val="150000"/>
              </a:lnSpc>
              <a:spcBef>
                <a:spcPts val="0"/>
              </a:spcBef>
              <a:spcAft>
                <a:spcPts val="0"/>
              </a:spcAft>
              <a:buClr>
                <a:schemeClr val="dk1"/>
              </a:buClr>
              <a:buSzPts val="1800"/>
              <a:buFont typeface="Raleway"/>
              <a:buAutoNum type="arabicPeriod"/>
            </a:pPr>
            <a:r>
              <a:rPr lang="it" sz="1800" b="0" i="0" u="none" strike="noStrike" cap="none">
                <a:solidFill>
                  <a:schemeClr val="dk2"/>
                </a:solidFill>
                <a:latin typeface="Raleway"/>
                <a:ea typeface="Raleway"/>
                <a:cs typeface="Raleway"/>
                <a:sym typeface="Raleway"/>
              </a:rPr>
              <a:t>Posizionamento della persona simulata in posa di guida</a:t>
            </a:r>
            <a:endParaRPr sz="1800" b="0" i="0" u="none" strike="noStrike" cap="none">
              <a:solidFill>
                <a:schemeClr val="dk2"/>
              </a:solidFill>
              <a:latin typeface="Raleway"/>
              <a:ea typeface="Raleway"/>
              <a:cs typeface="Raleway"/>
              <a:sym typeface="Raleway"/>
            </a:endParaRPr>
          </a:p>
          <a:p>
            <a:pPr marL="457200" marR="0" lvl="0" indent="-342900" algn="l" rtl="0">
              <a:lnSpc>
                <a:spcPct val="150000"/>
              </a:lnSpc>
              <a:spcBef>
                <a:spcPts val="0"/>
              </a:spcBef>
              <a:spcAft>
                <a:spcPts val="0"/>
              </a:spcAft>
              <a:buClr>
                <a:schemeClr val="dk1"/>
              </a:buClr>
              <a:buSzPts val="1800"/>
              <a:buFont typeface="Raleway"/>
              <a:buAutoNum type="arabicPeriod"/>
            </a:pPr>
            <a:r>
              <a:rPr lang="it" sz="1800" b="0" i="0" u="none" strike="noStrike" cap="none">
                <a:solidFill>
                  <a:schemeClr val="dk2"/>
                </a:solidFill>
                <a:latin typeface="Raleway"/>
                <a:ea typeface="Raleway"/>
                <a:cs typeface="Raleway"/>
                <a:sym typeface="Raleway"/>
              </a:rPr>
              <a:t>Inserimento del monitor nella posizione scelta</a:t>
            </a:r>
            <a:endParaRPr sz="1800" b="0" i="0" u="none" strike="noStrike" cap="none">
              <a:solidFill>
                <a:schemeClr val="dk2"/>
              </a:solidFill>
              <a:latin typeface="Raleway"/>
              <a:ea typeface="Raleway"/>
              <a:cs typeface="Raleway"/>
              <a:sym typeface="Raleway"/>
            </a:endParaRPr>
          </a:p>
          <a:p>
            <a:pPr marL="457200" marR="0" lvl="0" indent="-342900" algn="l" rtl="0">
              <a:lnSpc>
                <a:spcPct val="150000"/>
              </a:lnSpc>
              <a:spcBef>
                <a:spcPts val="0"/>
              </a:spcBef>
              <a:spcAft>
                <a:spcPts val="0"/>
              </a:spcAft>
              <a:buClr>
                <a:schemeClr val="dk1"/>
              </a:buClr>
              <a:buSzPts val="1800"/>
              <a:buFont typeface="Raleway"/>
              <a:buAutoNum type="arabicPeriod"/>
            </a:pPr>
            <a:r>
              <a:rPr lang="it" sz="1800" b="0" i="0" u="none" strike="noStrike" cap="none">
                <a:solidFill>
                  <a:schemeClr val="dk2"/>
                </a:solidFill>
                <a:latin typeface="Raleway"/>
                <a:ea typeface="Raleway"/>
                <a:cs typeface="Raleway"/>
                <a:sym typeface="Raleway"/>
              </a:rPr>
              <a:t>Valutazione di reachability ed ergonomica del monitor </a:t>
            </a:r>
            <a:endParaRPr sz="1800" b="0" i="0" u="none" strike="noStrike" cap="none">
              <a:solidFill>
                <a:schemeClr val="dk2"/>
              </a:solidFill>
              <a:latin typeface="Raleway"/>
              <a:ea typeface="Raleway"/>
              <a:cs typeface="Raleway"/>
              <a:sym typeface="Raleway"/>
            </a:endParaRPr>
          </a:p>
          <a:p>
            <a:pPr marL="457200" marR="0" lvl="0" indent="0" algn="l" rtl="0">
              <a:lnSpc>
                <a:spcPct val="150000"/>
              </a:lnSpc>
              <a:spcBef>
                <a:spcPts val="0"/>
              </a:spcBef>
              <a:spcAft>
                <a:spcPts val="0"/>
              </a:spcAft>
              <a:buClr>
                <a:srgbClr val="000000"/>
              </a:buClr>
              <a:buSzPts val="1400"/>
              <a:buFont typeface="Arial"/>
              <a:buNone/>
            </a:pPr>
            <a:r>
              <a:rPr lang="it">
                <a:solidFill>
                  <a:schemeClr val="dk2"/>
                </a:solidFill>
                <a:latin typeface="Raleway"/>
                <a:ea typeface="Raleway"/>
                <a:cs typeface="Raleway"/>
                <a:sym typeface="Raleway"/>
              </a:rPr>
              <a:t>IL TESTING prende in esame :</a:t>
            </a:r>
            <a:endParaRPr>
              <a:solidFill>
                <a:schemeClr val="dk2"/>
              </a:solidFill>
              <a:latin typeface="Raleway"/>
              <a:ea typeface="Raleway"/>
              <a:cs typeface="Raleway"/>
              <a:sym typeface="Raleway"/>
            </a:endParaRPr>
          </a:p>
          <a:p>
            <a:pPr marL="914400" marR="0" lvl="0" indent="-317500" algn="l" rtl="0">
              <a:lnSpc>
                <a:spcPct val="150000"/>
              </a:lnSpc>
              <a:spcBef>
                <a:spcPts val="0"/>
              </a:spcBef>
              <a:spcAft>
                <a:spcPts val="0"/>
              </a:spcAft>
              <a:buClr>
                <a:schemeClr val="dk2"/>
              </a:buClr>
              <a:buSzPts val="1400"/>
              <a:buFont typeface="Raleway"/>
              <a:buAutoNum type="arabicParenR"/>
            </a:pPr>
            <a:r>
              <a:rPr lang="it">
                <a:solidFill>
                  <a:schemeClr val="dk2"/>
                </a:solidFill>
                <a:latin typeface="Raleway"/>
                <a:ea typeface="Raleway"/>
                <a:cs typeface="Raleway"/>
                <a:sym typeface="Raleway"/>
              </a:rPr>
              <a:t>50° percentile maschile </a:t>
            </a:r>
            <a:endParaRPr>
              <a:solidFill>
                <a:schemeClr val="dk2"/>
              </a:solidFill>
              <a:latin typeface="Raleway"/>
              <a:ea typeface="Raleway"/>
              <a:cs typeface="Raleway"/>
              <a:sym typeface="Raleway"/>
            </a:endParaRPr>
          </a:p>
          <a:p>
            <a:pPr marL="914400" marR="0" lvl="0" indent="-317500" algn="l" rtl="0">
              <a:lnSpc>
                <a:spcPct val="150000"/>
              </a:lnSpc>
              <a:spcBef>
                <a:spcPts val="0"/>
              </a:spcBef>
              <a:spcAft>
                <a:spcPts val="0"/>
              </a:spcAft>
              <a:buClr>
                <a:schemeClr val="dk2"/>
              </a:buClr>
              <a:buSzPts val="1400"/>
              <a:buFont typeface="Raleway"/>
              <a:buAutoNum type="arabicParenR"/>
            </a:pPr>
            <a:r>
              <a:rPr lang="it">
                <a:solidFill>
                  <a:schemeClr val="dk2"/>
                </a:solidFill>
                <a:latin typeface="Raleway"/>
                <a:ea typeface="Raleway"/>
                <a:cs typeface="Raleway"/>
                <a:sym typeface="Raleway"/>
              </a:rPr>
              <a:t>95° percentile maschile</a:t>
            </a:r>
            <a:endParaRPr>
              <a:solidFill>
                <a:schemeClr val="dk2"/>
              </a:solidFill>
              <a:latin typeface="Raleway"/>
              <a:ea typeface="Raleway"/>
              <a:cs typeface="Raleway"/>
              <a:sym typeface="Raleway"/>
            </a:endParaRPr>
          </a:p>
          <a:p>
            <a:pPr marL="914400" marR="0" lvl="0" indent="-317500" algn="l" rtl="0">
              <a:lnSpc>
                <a:spcPct val="150000"/>
              </a:lnSpc>
              <a:spcBef>
                <a:spcPts val="0"/>
              </a:spcBef>
              <a:spcAft>
                <a:spcPts val="0"/>
              </a:spcAft>
              <a:buClr>
                <a:schemeClr val="dk2"/>
              </a:buClr>
              <a:buSzPts val="1400"/>
              <a:buFont typeface="Raleway"/>
              <a:buAutoNum type="arabicParenR"/>
            </a:pPr>
            <a:r>
              <a:rPr lang="it">
                <a:solidFill>
                  <a:schemeClr val="dk2"/>
                </a:solidFill>
                <a:latin typeface="Raleway"/>
                <a:ea typeface="Raleway"/>
                <a:cs typeface="Raleway"/>
                <a:sym typeface="Raleway"/>
              </a:rPr>
              <a:t>5° percentile femminile</a:t>
            </a:r>
            <a:endParaRPr>
              <a:solidFill>
                <a:schemeClr val="dk2"/>
              </a:solidFill>
              <a:latin typeface="Raleway"/>
              <a:ea typeface="Raleway"/>
              <a:cs typeface="Raleway"/>
              <a:sym typeface="Raleway"/>
            </a:endParaRPr>
          </a:p>
          <a:p>
            <a:pPr marL="0" marR="0" lvl="0" indent="0" algn="l" rtl="0">
              <a:lnSpc>
                <a:spcPct val="150000"/>
              </a:lnSpc>
              <a:spcBef>
                <a:spcPts val="0"/>
              </a:spcBef>
              <a:spcAft>
                <a:spcPts val="0"/>
              </a:spcAft>
              <a:buNone/>
            </a:pPr>
            <a:r>
              <a:rPr lang="it" sz="1800">
                <a:solidFill>
                  <a:schemeClr val="dk1"/>
                </a:solidFill>
                <a:latin typeface="Raleway"/>
                <a:ea typeface="Raleway"/>
                <a:cs typeface="Raleway"/>
                <a:sym typeface="Raleway"/>
              </a:rPr>
              <a:t>5.</a:t>
            </a:r>
            <a:r>
              <a:rPr lang="it" sz="1800">
                <a:solidFill>
                  <a:schemeClr val="dk2"/>
                </a:solidFill>
                <a:latin typeface="Raleway"/>
                <a:ea typeface="Raleway"/>
                <a:cs typeface="Raleway"/>
                <a:sym typeface="Raleway"/>
              </a:rPr>
              <a:t>	</a:t>
            </a:r>
            <a:r>
              <a:rPr lang="it" sz="1800" b="0" i="0" u="none" strike="noStrike" cap="none">
                <a:solidFill>
                  <a:schemeClr val="dk2"/>
                </a:solidFill>
                <a:latin typeface="Raleway"/>
                <a:ea typeface="Raleway"/>
                <a:cs typeface="Raleway"/>
                <a:sym typeface="Raleway"/>
              </a:rPr>
              <a:t>Valutazione ergonomica dei comandi a ghiera </a:t>
            </a:r>
            <a:endParaRPr sz="1800" b="0"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None/>
            </a:pPr>
            <a:r>
              <a:rPr lang="it" sz="1800">
                <a:solidFill>
                  <a:schemeClr val="dk1"/>
                </a:solidFill>
                <a:latin typeface="Raleway"/>
                <a:ea typeface="Raleway"/>
                <a:cs typeface="Raleway"/>
                <a:sym typeface="Raleway"/>
              </a:rPr>
              <a:t>6.</a:t>
            </a:r>
            <a:r>
              <a:rPr lang="it" sz="1800">
                <a:solidFill>
                  <a:schemeClr val="dk2"/>
                </a:solidFill>
                <a:latin typeface="Raleway"/>
                <a:ea typeface="Raleway"/>
                <a:cs typeface="Raleway"/>
                <a:sym typeface="Raleway"/>
              </a:rPr>
              <a:t>	</a:t>
            </a:r>
            <a:r>
              <a:rPr lang="it" sz="1800" b="0" i="0" u="none" strike="noStrike" cap="none">
                <a:solidFill>
                  <a:schemeClr val="dk2"/>
                </a:solidFill>
                <a:latin typeface="Raleway"/>
                <a:ea typeface="Raleway"/>
                <a:cs typeface="Raleway"/>
                <a:sym typeface="Raleway"/>
              </a:rPr>
              <a:t>Valutazione dell’ handling del monitor</a:t>
            </a:r>
            <a:endParaRPr sz="1800" b="0"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None/>
            </a:pPr>
            <a:r>
              <a:rPr lang="it" sz="1800">
                <a:solidFill>
                  <a:schemeClr val="dk1"/>
                </a:solidFill>
                <a:latin typeface="Raleway"/>
                <a:ea typeface="Raleway"/>
                <a:cs typeface="Raleway"/>
                <a:sym typeface="Raleway"/>
              </a:rPr>
              <a:t>7.</a:t>
            </a:r>
            <a:r>
              <a:rPr lang="it" sz="1800">
                <a:solidFill>
                  <a:schemeClr val="dk2"/>
                </a:solidFill>
                <a:latin typeface="Raleway"/>
                <a:ea typeface="Raleway"/>
                <a:cs typeface="Raleway"/>
                <a:sym typeface="Raleway"/>
              </a:rPr>
              <a:t>	</a:t>
            </a:r>
            <a:r>
              <a:rPr lang="it" sz="1800" b="0" i="0" u="none" strike="noStrike" cap="none">
                <a:solidFill>
                  <a:schemeClr val="dk2"/>
                </a:solidFill>
                <a:latin typeface="Raleway"/>
                <a:ea typeface="Raleway"/>
                <a:cs typeface="Raleway"/>
                <a:sym typeface="Raleway"/>
              </a:rPr>
              <a:t>Valutazione della visibilità del monitor e della strada</a:t>
            </a:r>
            <a:endParaRPr sz="1800" b="0" i="0" u="none" strike="noStrike" cap="none">
              <a:solidFill>
                <a:schemeClr val="dk2"/>
              </a:solidFill>
              <a:latin typeface="Raleway"/>
              <a:ea typeface="Raleway"/>
              <a:cs typeface="Raleway"/>
              <a:sym typeface="Raleway"/>
            </a:endParaRPr>
          </a:p>
          <a:p>
            <a:pPr marL="91440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267" name="Google Shape;267;ge0e52e256f_1_40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26</a:t>
            </a:fld>
            <a:r>
              <a:rPr lang="it"/>
              <a:t>/67</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ge0e52e256f_1_520"/>
          <p:cNvSpPr txBox="1"/>
          <p:nvPr/>
        </p:nvSpPr>
        <p:spPr>
          <a:xfrm>
            <a:off x="374753" y="389742"/>
            <a:ext cx="2844900" cy="10329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lt1"/>
              </a:buClr>
              <a:buSzPts val="5647"/>
              <a:buFont typeface="Raleway"/>
              <a:buNone/>
            </a:pPr>
            <a:endParaRPr/>
          </a:p>
        </p:txBody>
      </p:sp>
      <p:cxnSp>
        <p:nvCxnSpPr>
          <p:cNvPr id="273" name="Google Shape;273;ge0e52e256f_1_520"/>
          <p:cNvCxnSpPr/>
          <p:nvPr/>
        </p:nvCxnSpPr>
        <p:spPr>
          <a:xfrm>
            <a:off x="431325" y="421725"/>
            <a:ext cx="8291100" cy="0"/>
          </a:xfrm>
          <a:prstGeom prst="straightConnector1">
            <a:avLst/>
          </a:prstGeom>
          <a:noFill/>
          <a:ln w="38100" cap="flat" cmpd="sng">
            <a:solidFill>
              <a:srgbClr val="F46524"/>
            </a:solidFill>
            <a:prstDash val="solid"/>
            <a:round/>
            <a:headEnd type="none" w="med" len="med"/>
            <a:tailEnd type="none" w="med" len="med"/>
          </a:ln>
        </p:spPr>
      </p:cxnSp>
      <p:cxnSp>
        <p:nvCxnSpPr>
          <p:cNvPr id="274" name="Google Shape;274;ge0e52e256f_1_520"/>
          <p:cNvCxnSpPr/>
          <p:nvPr/>
        </p:nvCxnSpPr>
        <p:spPr>
          <a:xfrm>
            <a:off x="431325" y="4765125"/>
            <a:ext cx="8291100" cy="0"/>
          </a:xfrm>
          <a:prstGeom prst="straightConnector1">
            <a:avLst/>
          </a:prstGeom>
          <a:noFill/>
          <a:ln w="38100" cap="flat" cmpd="sng">
            <a:solidFill>
              <a:srgbClr val="F46524"/>
            </a:solidFill>
            <a:prstDash val="solid"/>
            <a:round/>
            <a:headEnd type="none" w="med" len="med"/>
            <a:tailEnd type="none" w="med" len="med"/>
          </a:ln>
        </p:spPr>
      </p:cxnSp>
      <p:sp>
        <p:nvSpPr>
          <p:cNvPr id="275" name="Google Shape;275;ge0e52e256f_1_520"/>
          <p:cNvSpPr txBox="1"/>
          <p:nvPr/>
        </p:nvSpPr>
        <p:spPr>
          <a:xfrm>
            <a:off x="1840725" y="2248500"/>
            <a:ext cx="5472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4800"/>
              <a:buFont typeface="Arial"/>
              <a:buNone/>
            </a:pPr>
            <a:r>
              <a:rPr lang="it" sz="3000" b="1">
                <a:solidFill>
                  <a:srgbClr val="F46524"/>
                </a:solidFill>
                <a:latin typeface="Raleway"/>
                <a:ea typeface="Raleway"/>
                <a:cs typeface="Raleway"/>
                <a:sym typeface="Raleway"/>
              </a:rPr>
              <a:t>Risultati delle simulazioni</a:t>
            </a:r>
            <a:r>
              <a:rPr lang="it" sz="3000" b="1">
                <a:solidFill>
                  <a:schemeClr val="lt1"/>
                </a:solidFill>
                <a:latin typeface="Raleway"/>
                <a:ea typeface="Raleway"/>
                <a:cs typeface="Raleway"/>
                <a:sym typeface="Raleway"/>
              </a:rPr>
              <a:t>🧪</a:t>
            </a:r>
            <a:endParaRPr sz="3000" b="1">
              <a:solidFill>
                <a:srgbClr val="F46524"/>
              </a:solidFill>
              <a:latin typeface="Raleway"/>
              <a:ea typeface="Raleway"/>
              <a:cs typeface="Raleway"/>
              <a:sym typeface="Raleway"/>
            </a:endParaRPr>
          </a:p>
        </p:txBody>
      </p:sp>
      <p:sp>
        <p:nvSpPr>
          <p:cNvPr id="276" name="Google Shape;276;ge0e52e256f_1_5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solidFill>
                  <a:schemeClr val="dk2"/>
                </a:solidFill>
              </a:rPr>
              <a:t>27</a:t>
            </a:fld>
            <a:r>
              <a:rPr lang="it">
                <a:solidFill>
                  <a:schemeClr val="dk2"/>
                </a:solidFill>
              </a:rPr>
              <a:t>/67</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ge0e52e256f_1_418"/>
          <p:cNvSpPr txBox="1">
            <a:spLocks noGrp="1"/>
          </p:cNvSpPr>
          <p:nvPr>
            <p:ph type="title" idx="4294967295"/>
          </p:nvPr>
        </p:nvSpPr>
        <p:spPr>
          <a:xfrm>
            <a:off x="534175" y="-158625"/>
            <a:ext cx="8196300" cy="7557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88889"/>
              <a:buNone/>
            </a:pPr>
            <a:endParaRPr>
              <a:solidFill>
                <a:srgbClr val="F46524"/>
              </a:solidFill>
            </a:endParaRPr>
          </a:p>
          <a:p>
            <a:pPr marL="0" lvl="0" indent="0" algn="l" rtl="0">
              <a:lnSpc>
                <a:spcPct val="100000"/>
              </a:lnSpc>
              <a:spcBef>
                <a:spcPts val="0"/>
              </a:spcBef>
              <a:spcAft>
                <a:spcPts val="0"/>
              </a:spcAft>
              <a:buSzPct val="92850"/>
              <a:buNone/>
            </a:pPr>
            <a:r>
              <a:rPr lang="it" sz="2872">
                <a:solidFill>
                  <a:srgbClr val="F46524"/>
                </a:solidFill>
              </a:rPr>
              <a:t>Monitor Comfort &amp; Ergonomics</a:t>
            </a:r>
            <a:endParaRPr sz="2872">
              <a:solidFill>
                <a:srgbClr val="F46524"/>
              </a:solidFill>
            </a:endParaRPr>
          </a:p>
        </p:txBody>
      </p:sp>
      <p:pic>
        <p:nvPicPr>
          <p:cNvPr id="282" name="Google Shape;282;ge0e52e256f_1_418"/>
          <p:cNvPicPr preferRelativeResize="0"/>
          <p:nvPr/>
        </p:nvPicPr>
        <p:blipFill rotWithShape="1">
          <a:blip r:embed="rId3">
            <a:alphaModFix/>
          </a:blip>
          <a:srcRect/>
          <a:stretch/>
        </p:blipFill>
        <p:spPr>
          <a:xfrm>
            <a:off x="1548525" y="646700"/>
            <a:ext cx="6072750" cy="4347650"/>
          </a:xfrm>
          <a:prstGeom prst="rect">
            <a:avLst/>
          </a:prstGeom>
          <a:noFill/>
          <a:ln>
            <a:noFill/>
          </a:ln>
        </p:spPr>
      </p:pic>
      <p:sp>
        <p:nvSpPr>
          <p:cNvPr id="283" name="Google Shape;283;ge0e52e256f_1_4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28</a:t>
            </a:fld>
            <a:r>
              <a:rPr lang="it"/>
              <a:t>/67</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ge0e52e256f_1_423"/>
          <p:cNvSpPr txBox="1">
            <a:spLocks noGrp="1"/>
          </p:cNvSpPr>
          <p:nvPr>
            <p:ph type="title" idx="4294967295"/>
          </p:nvPr>
        </p:nvSpPr>
        <p:spPr>
          <a:xfrm>
            <a:off x="156425" y="0"/>
            <a:ext cx="8735400" cy="622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sz="1544">
                <a:solidFill>
                  <a:srgbClr val="F46524"/>
                </a:solidFill>
              </a:rPr>
              <a:t>Valutazione ergonomica e di raggiungibilità utilizzando il 5° percentile femminile (Database ANSUR)</a:t>
            </a:r>
            <a:endParaRPr sz="1544">
              <a:solidFill>
                <a:srgbClr val="F46524"/>
              </a:solidFill>
            </a:endParaRPr>
          </a:p>
          <a:p>
            <a:pPr marL="0" lvl="0" indent="0" algn="l" rtl="0">
              <a:spcBef>
                <a:spcPts val="0"/>
              </a:spcBef>
              <a:spcAft>
                <a:spcPts val="0"/>
              </a:spcAft>
              <a:buNone/>
            </a:pPr>
            <a:endParaRPr sz="900">
              <a:solidFill>
                <a:srgbClr val="F46524"/>
              </a:solidFill>
            </a:endParaRPr>
          </a:p>
        </p:txBody>
      </p:sp>
      <p:pic>
        <p:nvPicPr>
          <p:cNvPr id="289" name="Google Shape;289;ge0e52e256f_1_423"/>
          <p:cNvPicPr preferRelativeResize="0"/>
          <p:nvPr/>
        </p:nvPicPr>
        <p:blipFill>
          <a:blip r:embed="rId3">
            <a:alphaModFix/>
          </a:blip>
          <a:stretch>
            <a:fillRect/>
          </a:stretch>
        </p:blipFill>
        <p:spPr>
          <a:xfrm>
            <a:off x="356163" y="644575"/>
            <a:ext cx="8335927" cy="4385176"/>
          </a:xfrm>
          <a:prstGeom prst="rect">
            <a:avLst/>
          </a:prstGeom>
          <a:noFill/>
          <a:ln>
            <a:noFill/>
          </a:ln>
        </p:spPr>
      </p:pic>
      <p:sp>
        <p:nvSpPr>
          <p:cNvPr id="290" name="Google Shape;290;ge0e52e256f_1_423"/>
          <p:cNvSpPr txBox="1">
            <a:spLocks noGrp="1"/>
          </p:cNvSpPr>
          <p:nvPr>
            <p:ph type="sldNum" idx="12"/>
          </p:nvPr>
        </p:nvSpPr>
        <p:spPr>
          <a:xfrm>
            <a:off x="85952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29</a:t>
            </a:fld>
            <a:r>
              <a:rPr lang="it"/>
              <a:t>/67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ddf216c93f_0_0"/>
          <p:cNvSpPr txBox="1">
            <a:spLocks noGrp="1"/>
          </p:cNvSpPr>
          <p:nvPr>
            <p:ph type="title"/>
          </p:nvPr>
        </p:nvSpPr>
        <p:spPr>
          <a:xfrm>
            <a:off x="254850" y="111100"/>
            <a:ext cx="8634300" cy="1512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sz="3400"/>
              <a:t>Design </a:t>
            </a:r>
            <a:r>
              <a:rPr lang="it" sz="3400" u="sng"/>
              <a:t>display fisico</a:t>
            </a:r>
            <a:r>
              <a:rPr lang="it" sz="3400">
                <a:solidFill>
                  <a:srgbClr val="FFFFFF"/>
                </a:solidFill>
              </a:rPr>
              <a:t> ed </a:t>
            </a:r>
            <a:r>
              <a:rPr lang="it" sz="3400" u="sng">
                <a:solidFill>
                  <a:srgbClr val="FFFFFF"/>
                </a:solidFill>
              </a:rPr>
              <a:t>UI monitor</a:t>
            </a:r>
            <a:r>
              <a:rPr lang="it" sz="3400">
                <a:solidFill>
                  <a:srgbClr val="FFFFFF"/>
                </a:solidFill>
              </a:rPr>
              <a:t> per </a:t>
            </a:r>
            <a:r>
              <a:rPr lang="it" sz="3400"/>
              <a:t>macchina agricola		</a:t>
            </a:r>
            <a:endParaRPr sz="3400"/>
          </a:p>
        </p:txBody>
      </p:sp>
      <p:sp>
        <p:nvSpPr>
          <p:cNvPr id="86" name="Google Shape;86;gddf216c93f_0_0"/>
          <p:cNvSpPr txBox="1">
            <a:spLocks noGrp="1"/>
          </p:cNvSpPr>
          <p:nvPr>
            <p:ph type="body" idx="2"/>
          </p:nvPr>
        </p:nvSpPr>
        <p:spPr>
          <a:xfrm>
            <a:off x="4880200" y="1519325"/>
            <a:ext cx="3837000" cy="237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200"/>
              <a:t>Obiettivo: </a:t>
            </a:r>
            <a:r>
              <a:rPr lang="it" sz="2200" b="1"/>
              <a:t>DESIGN FOR UX!</a:t>
            </a:r>
            <a:endParaRPr sz="2200"/>
          </a:p>
        </p:txBody>
      </p:sp>
      <p:pic>
        <p:nvPicPr>
          <p:cNvPr id="87" name="Google Shape;87;gddf216c93f_0_0"/>
          <p:cNvPicPr preferRelativeResize="0"/>
          <p:nvPr/>
        </p:nvPicPr>
        <p:blipFill>
          <a:blip r:embed="rId3">
            <a:alphaModFix/>
          </a:blip>
          <a:stretch>
            <a:fillRect/>
          </a:stretch>
        </p:blipFill>
        <p:spPr>
          <a:xfrm>
            <a:off x="532326" y="1682475"/>
            <a:ext cx="3443923" cy="2833199"/>
          </a:xfrm>
          <a:prstGeom prst="rect">
            <a:avLst/>
          </a:prstGeom>
          <a:noFill/>
          <a:ln>
            <a:noFill/>
          </a:ln>
        </p:spPr>
      </p:pic>
      <p:cxnSp>
        <p:nvCxnSpPr>
          <p:cNvPr id="88" name="Google Shape;88;gddf216c93f_0_0"/>
          <p:cNvCxnSpPr/>
          <p:nvPr/>
        </p:nvCxnSpPr>
        <p:spPr>
          <a:xfrm flipH="1">
            <a:off x="2853400" y="815250"/>
            <a:ext cx="1504500" cy="1230300"/>
          </a:xfrm>
          <a:prstGeom prst="bentConnector3">
            <a:avLst>
              <a:gd name="adj1" fmla="val 6898"/>
            </a:avLst>
          </a:prstGeom>
          <a:noFill/>
          <a:ln w="28575" cap="flat" cmpd="sng">
            <a:solidFill>
              <a:schemeClr val="dk1"/>
            </a:solidFill>
            <a:prstDash val="solid"/>
            <a:round/>
            <a:headEnd type="none" w="med" len="med"/>
            <a:tailEnd type="oval" w="med" len="med"/>
          </a:ln>
        </p:spPr>
      </p:cxnSp>
      <p:cxnSp>
        <p:nvCxnSpPr>
          <p:cNvPr id="89" name="Google Shape;89;gddf216c93f_0_0"/>
          <p:cNvCxnSpPr/>
          <p:nvPr/>
        </p:nvCxnSpPr>
        <p:spPr>
          <a:xfrm flipH="1">
            <a:off x="2623700" y="807850"/>
            <a:ext cx="4335600" cy="1689600"/>
          </a:xfrm>
          <a:prstGeom prst="bentConnector3">
            <a:avLst>
              <a:gd name="adj1" fmla="val 50000"/>
            </a:avLst>
          </a:prstGeom>
          <a:noFill/>
          <a:ln w="28575" cap="flat" cmpd="sng">
            <a:solidFill>
              <a:srgbClr val="FFFFFF"/>
            </a:solidFill>
            <a:prstDash val="solid"/>
            <a:round/>
            <a:headEnd type="none" w="med" len="med"/>
            <a:tailEnd type="oval" w="med" len="med"/>
          </a:ln>
        </p:spPr>
      </p:cxnSp>
      <p:cxnSp>
        <p:nvCxnSpPr>
          <p:cNvPr id="90" name="Google Shape;90;gddf216c93f_0_0"/>
          <p:cNvCxnSpPr/>
          <p:nvPr/>
        </p:nvCxnSpPr>
        <p:spPr>
          <a:xfrm>
            <a:off x="2616225" y="2497650"/>
            <a:ext cx="1945500" cy="0"/>
          </a:xfrm>
          <a:prstGeom prst="straightConnector1">
            <a:avLst/>
          </a:prstGeom>
          <a:noFill/>
          <a:ln w="28575" cap="flat" cmpd="sng">
            <a:solidFill>
              <a:schemeClr val="dk1"/>
            </a:solidFill>
            <a:prstDash val="solid"/>
            <a:round/>
            <a:headEnd type="oval" w="med" len="med"/>
            <a:tailEnd type="none" w="med" len="med"/>
          </a:ln>
        </p:spPr>
      </p:cxnSp>
      <p:sp>
        <p:nvSpPr>
          <p:cNvPr id="91" name="Google Shape;91;gddf216c93f_0_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3</a:t>
            </a:fld>
            <a:r>
              <a:rPr lang="it"/>
              <a:t>/67</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e0e52e256f_1_429"/>
          <p:cNvSpPr txBox="1">
            <a:spLocks noGrp="1"/>
          </p:cNvSpPr>
          <p:nvPr>
            <p:ph type="title" idx="4294967295"/>
          </p:nvPr>
        </p:nvSpPr>
        <p:spPr>
          <a:xfrm>
            <a:off x="622375" y="0"/>
            <a:ext cx="88677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1544">
                <a:solidFill>
                  <a:srgbClr val="F46524"/>
                </a:solidFill>
              </a:rPr>
              <a:t>Valutazione ergonomica e di raggiungibilità utilizzando il 95° percentile maschile </a:t>
            </a:r>
            <a:endParaRPr sz="1544">
              <a:solidFill>
                <a:srgbClr val="F46524"/>
              </a:solidFill>
            </a:endParaRPr>
          </a:p>
          <a:p>
            <a:pPr marL="0" lvl="0" indent="0" algn="l" rtl="0">
              <a:spcBef>
                <a:spcPts val="0"/>
              </a:spcBef>
              <a:spcAft>
                <a:spcPts val="0"/>
              </a:spcAft>
              <a:buClr>
                <a:schemeClr val="dk2"/>
              </a:buClr>
              <a:buSzPts val="1100"/>
              <a:buFont typeface="Arial"/>
              <a:buNone/>
            </a:pPr>
            <a:r>
              <a:rPr lang="it" sz="1544">
                <a:solidFill>
                  <a:srgbClr val="F46524"/>
                </a:solidFill>
              </a:rPr>
              <a:t>(Database ANSUR)</a:t>
            </a:r>
            <a:endParaRPr>
              <a:solidFill>
                <a:srgbClr val="F46524"/>
              </a:solidFill>
            </a:endParaRPr>
          </a:p>
        </p:txBody>
      </p:sp>
      <p:pic>
        <p:nvPicPr>
          <p:cNvPr id="296" name="Google Shape;296;ge0e52e256f_1_429"/>
          <p:cNvPicPr preferRelativeResize="0"/>
          <p:nvPr/>
        </p:nvPicPr>
        <p:blipFill>
          <a:blip r:embed="rId3">
            <a:alphaModFix/>
          </a:blip>
          <a:stretch>
            <a:fillRect/>
          </a:stretch>
        </p:blipFill>
        <p:spPr>
          <a:xfrm>
            <a:off x="555900" y="1035025"/>
            <a:ext cx="7795423" cy="3902250"/>
          </a:xfrm>
          <a:prstGeom prst="rect">
            <a:avLst/>
          </a:prstGeom>
          <a:noFill/>
          <a:ln>
            <a:noFill/>
          </a:ln>
        </p:spPr>
      </p:pic>
      <p:pic>
        <p:nvPicPr>
          <p:cNvPr id="297" name="Google Shape;297;ge0e52e256f_1_429"/>
          <p:cNvPicPr preferRelativeResize="0"/>
          <p:nvPr/>
        </p:nvPicPr>
        <p:blipFill>
          <a:blip r:embed="rId4">
            <a:alphaModFix/>
          </a:blip>
          <a:stretch>
            <a:fillRect/>
          </a:stretch>
        </p:blipFill>
        <p:spPr>
          <a:xfrm>
            <a:off x="6543725" y="568225"/>
            <a:ext cx="2464251" cy="1689101"/>
          </a:xfrm>
          <a:prstGeom prst="rect">
            <a:avLst/>
          </a:prstGeom>
          <a:noFill/>
          <a:ln>
            <a:noFill/>
          </a:ln>
        </p:spPr>
      </p:pic>
      <p:sp>
        <p:nvSpPr>
          <p:cNvPr id="298" name="Google Shape;298;ge0e52e256f_1_4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30</a:t>
            </a:fld>
            <a:r>
              <a:rPr lang="it"/>
              <a:t>/67</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pic>
        <p:nvPicPr>
          <p:cNvPr id="303" name="Google Shape;303;ge0e52e256f_1_435"/>
          <p:cNvPicPr preferRelativeResize="0"/>
          <p:nvPr/>
        </p:nvPicPr>
        <p:blipFill rotWithShape="1">
          <a:blip r:embed="rId3">
            <a:alphaModFix/>
          </a:blip>
          <a:srcRect/>
          <a:stretch/>
        </p:blipFill>
        <p:spPr>
          <a:xfrm>
            <a:off x="528575" y="725075"/>
            <a:ext cx="7812691" cy="4020075"/>
          </a:xfrm>
          <a:prstGeom prst="rect">
            <a:avLst/>
          </a:prstGeom>
          <a:noFill/>
          <a:ln>
            <a:noFill/>
          </a:ln>
        </p:spPr>
      </p:pic>
      <p:sp>
        <p:nvSpPr>
          <p:cNvPr id="304" name="Google Shape;304;ge0e52e256f_1_435"/>
          <p:cNvSpPr txBox="1">
            <a:spLocks noGrp="1"/>
          </p:cNvSpPr>
          <p:nvPr>
            <p:ph type="title" idx="4294967295"/>
          </p:nvPr>
        </p:nvSpPr>
        <p:spPr>
          <a:xfrm>
            <a:off x="367500" y="85475"/>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sz="2800">
                <a:solidFill>
                  <a:schemeClr val="dk1"/>
                </a:solidFill>
              </a:rPr>
              <a:t>Valutazione Ergonomica dei comandi a ghiera</a:t>
            </a:r>
            <a:endParaRPr sz="2800">
              <a:solidFill>
                <a:schemeClr val="dk1"/>
              </a:solidFill>
            </a:endParaRPr>
          </a:p>
        </p:txBody>
      </p:sp>
      <p:sp>
        <p:nvSpPr>
          <p:cNvPr id="305" name="Google Shape;305;ge0e52e256f_1_435"/>
          <p:cNvSpPr/>
          <p:nvPr/>
        </p:nvSpPr>
        <p:spPr>
          <a:xfrm>
            <a:off x="5882700" y="1090550"/>
            <a:ext cx="1173900" cy="2658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06" name="Google Shape;306;ge0e52e256f_1_4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31</a:t>
            </a:fld>
            <a:r>
              <a:rPr lang="it"/>
              <a:t>/67</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0"/>
        <p:cNvGrpSpPr/>
        <p:nvPr/>
      </p:nvGrpSpPr>
      <p:grpSpPr>
        <a:xfrm>
          <a:off x="0" y="0"/>
          <a:ext cx="0" cy="0"/>
          <a:chOff x="0" y="0"/>
          <a:chExt cx="0" cy="0"/>
        </a:xfrm>
      </p:grpSpPr>
      <p:sp>
        <p:nvSpPr>
          <p:cNvPr id="311" name="Google Shape;311;ge0e52e256f_1_441"/>
          <p:cNvSpPr txBox="1">
            <a:spLocks noGrp="1"/>
          </p:cNvSpPr>
          <p:nvPr>
            <p:ph type="title" idx="4294967295"/>
          </p:nvPr>
        </p:nvSpPr>
        <p:spPr>
          <a:xfrm>
            <a:off x="473850" y="144400"/>
            <a:ext cx="8196300" cy="7557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88889"/>
              <a:buNone/>
            </a:pPr>
            <a:endParaRPr/>
          </a:p>
          <a:p>
            <a:pPr marL="0" lvl="0" indent="0" algn="l" rtl="0">
              <a:lnSpc>
                <a:spcPct val="100000"/>
              </a:lnSpc>
              <a:spcBef>
                <a:spcPts val="0"/>
              </a:spcBef>
              <a:spcAft>
                <a:spcPts val="0"/>
              </a:spcAft>
              <a:buSzPct val="92850"/>
              <a:buNone/>
            </a:pPr>
            <a:r>
              <a:rPr lang="it" sz="2872">
                <a:solidFill>
                  <a:schemeClr val="dk1"/>
                </a:solidFill>
              </a:rPr>
              <a:t>Visibility: View Cone + View Eye (1)</a:t>
            </a:r>
            <a:endParaRPr sz="2872">
              <a:solidFill>
                <a:schemeClr val="dk1"/>
              </a:solidFill>
            </a:endParaRPr>
          </a:p>
        </p:txBody>
      </p:sp>
      <p:pic>
        <p:nvPicPr>
          <p:cNvPr id="312" name="Google Shape;312;ge0e52e256f_1_441"/>
          <p:cNvPicPr preferRelativeResize="0"/>
          <p:nvPr/>
        </p:nvPicPr>
        <p:blipFill rotWithShape="1">
          <a:blip r:embed="rId3">
            <a:alphaModFix/>
          </a:blip>
          <a:srcRect/>
          <a:stretch/>
        </p:blipFill>
        <p:spPr>
          <a:xfrm>
            <a:off x="4850633" y="1308675"/>
            <a:ext cx="4057843" cy="2703074"/>
          </a:xfrm>
          <a:prstGeom prst="rect">
            <a:avLst/>
          </a:prstGeom>
          <a:noFill/>
          <a:ln>
            <a:noFill/>
          </a:ln>
        </p:spPr>
      </p:pic>
      <p:pic>
        <p:nvPicPr>
          <p:cNvPr id="313" name="Google Shape;313;ge0e52e256f_1_441"/>
          <p:cNvPicPr preferRelativeResize="0"/>
          <p:nvPr/>
        </p:nvPicPr>
        <p:blipFill rotWithShape="1">
          <a:blip r:embed="rId4">
            <a:alphaModFix/>
          </a:blip>
          <a:srcRect t="6147"/>
          <a:stretch/>
        </p:blipFill>
        <p:spPr>
          <a:xfrm>
            <a:off x="189500" y="1308675"/>
            <a:ext cx="4348725" cy="2703075"/>
          </a:xfrm>
          <a:prstGeom prst="rect">
            <a:avLst/>
          </a:prstGeom>
          <a:noFill/>
          <a:ln>
            <a:noFill/>
          </a:ln>
        </p:spPr>
      </p:pic>
      <p:sp>
        <p:nvSpPr>
          <p:cNvPr id="314" name="Google Shape;314;ge0e52e256f_1_4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32</a:t>
            </a:fld>
            <a:r>
              <a:rPr lang="it"/>
              <a:t>/67</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
        <p:cNvGrpSpPr/>
        <p:nvPr/>
      </p:nvGrpSpPr>
      <p:grpSpPr>
        <a:xfrm>
          <a:off x="0" y="0"/>
          <a:ext cx="0" cy="0"/>
          <a:chOff x="0" y="0"/>
          <a:chExt cx="0" cy="0"/>
        </a:xfrm>
      </p:grpSpPr>
      <p:sp>
        <p:nvSpPr>
          <p:cNvPr id="319" name="Google Shape;319;ge0e52e256f_1_447"/>
          <p:cNvSpPr txBox="1">
            <a:spLocks noGrp="1"/>
          </p:cNvSpPr>
          <p:nvPr>
            <p:ph type="title" idx="4294967295"/>
          </p:nvPr>
        </p:nvSpPr>
        <p:spPr>
          <a:xfrm>
            <a:off x="473850" y="144400"/>
            <a:ext cx="8196300" cy="7557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88889"/>
              <a:buNone/>
            </a:pPr>
            <a:endParaRPr/>
          </a:p>
          <a:p>
            <a:pPr marL="0" lvl="0" indent="0" algn="l" rtl="0">
              <a:lnSpc>
                <a:spcPct val="100000"/>
              </a:lnSpc>
              <a:spcBef>
                <a:spcPts val="0"/>
              </a:spcBef>
              <a:spcAft>
                <a:spcPts val="0"/>
              </a:spcAft>
              <a:buSzPct val="92850"/>
              <a:buNone/>
            </a:pPr>
            <a:r>
              <a:rPr lang="it" sz="2872">
                <a:solidFill>
                  <a:schemeClr val="dk1"/>
                </a:solidFill>
              </a:rPr>
              <a:t>Visibility: View Cone + View Eye (2)</a:t>
            </a:r>
            <a:endParaRPr sz="2872">
              <a:solidFill>
                <a:schemeClr val="dk1"/>
              </a:solidFill>
            </a:endParaRPr>
          </a:p>
        </p:txBody>
      </p:sp>
      <p:pic>
        <p:nvPicPr>
          <p:cNvPr id="320" name="Google Shape;320;ge0e52e256f_1_447"/>
          <p:cNvPicPr preferRelativeResize="0"/>
          <p:nvPr/>
        </p:nvPicPr>
        <p:blipFill rotWithShape="1">
          <a:blip r:embed="rId3">
            <a:alphaModFix/>
          </a:blip>
          <a:srcRect/>
          <a:stretch/>
        </p:blipFill>
        <p:spPr>
          <a:xfrm>
            <a:off x="1815425" y="900100"/>
            <a:ext cx="5513161" cy="3938599"/>
          </a:xfrm>
          <a:prstGeom prst="rect">
            <a:avLst/>
          </a:prstGeom>
          <a:noFill/>
          <a:ln>
            <a:noFill/>
          </a:ln>
        </p:spPr>
      </p:pic>
      <p:sp>
        <p:nvSpPr>
          <p:cNvPr id="321" name="Google Shape;321;ge0e52e256f_1_4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33</a:t>
            </a:fld>
            <a:r>
              <a:rPr lang="it"/>
              <a:t>/67</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e0e52e256f_1_452"/>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Conclusioni Monitor &amp; Ergonomics</a:t>
            </a:r>
            <a:endParaRPr>
              <a:solidFill>
                <a:schemeClr val="dk1"/>
              </a:solidFill>
            </a:endParaRPr>
          </a:p>
        </p:txBody>
      </p:sp>
      <p:sp>
        <p:nvSpPr>
          <p:cNvPr id="327" name="Google Shape;327;ge0e52e256f_1_452"/>
          <p:cNvSpPr txBox="1"/>
          <p:nvPr/>
        </p:nvSpPr>
        <p:spPr>
          <a:xfrm>
            <a:off x="367500" y="520021"/>
            <a:ext cx="8409000" cy="7596000"/>
          </a:xfrm>
          <a:prstGeom prst="rect">
            <a:avLst/>
          </a:prstGeom>
          <a:noFill/>
          <a:ln>
            <a:noFill/>
          </a:ln>
        </p:spPr>
        <p:txBody>
          <a:bodyPr spcFirstLastPara="1" wrap="square" lIns="91425" tIns="91425" rIns="91425" bIns="91425" anchor="t" anchorCtr="0">
            <a:spAutoFit/>
          </a:bodyPr>
          <a:lstStyle/>
          <a:p>
            <a:pPr marL="457200" marR="0" lvl="0" indent="-349250" algn="l" rtl="0">
              <a:lnSpc>
                <a:spcPct val="150000"/>
              </a:lnSpc>
              <a:spcBef>
                <a:spcPts val="0"/>
              </a:spcBef>
              <a:spcAft>
                <a:spcPts val="0"/>
              </a:spcAft>
              <a:buClr>
                <a:schemeClr val="dk2"/>
              </a:buClr>
              <a:buSzPts val="1900"/>
              <a:buFont typeface="Raleway"/>
              <a:buChar char="●"/>
            </a:pPr>
            <a:r>
              <a:rPr lang="it" sz="1900" b="1" i="0" u="none" strike="noStrike" cap="none">
                <a:solidFill>
                  <a:schemeClr val="dk2"/>
                </a:solidFill>
                <a:latin typeface="Raleway"/>
                <a:ea typeface="Raleway"/>
                <a:cs typeface="Raleway"/>
                <a:sym typeface="Raleway"/>
              </a:rPr>
              <a:t>Comfort &amp; Reachability</a:t>
            </a:r>
            <a:endParaRPr sz="1900" b="1" i="0" u="none" strike="noStrike" cap="none">
              <a:solidFill>
                <a:schemeClr val="dk2"/>
              </a:solidFill>
              <a:latin typeface="Raleway"/>
              <a:ea typeface="Raleway"/>
              <a:cs typeface="Raleway"/>
              <a:sym typeface="Raleway"/>
            </a:endParaRPr>
          </a:p>
          <a:p>
            <a:pPr marL="914400" marR="0" lvl="1" indent="-342900" algn="l" rtl="0">
              <a:lnSpc>
                <a:spcPct val="150000"/>
              </a:lnSpc>
              <a:spcBef>
                <a:spcPts val="0"/>
              </a:spcBef>
              <a:spcAft>
                <a:spcPts val="0"/>
              </a:spcAft>
              <a:buClr>
                <a:schemeClr val="dk2"/>
              </a:buClr>
              <a:buSzPts val="1800"/>
              <a:buFont typeface="Raleway"/>
              <a:buChar char="○"/>
            </a:pPr>
            <a:r>
              <a:rPr lang="it" sz="1800" b="0" i="0" u="none" strike="noStrike" cap="none">
                <a:solidFill>
                  <a:schemeClr val="dk2"/>
                </a:solidFill>
                <a:latin typeface="Raleway"/>
                <a:ea typeface="Raleway"/>
                <a:cs typeface="Raleway"/>
                <a:sym typeface="Raleway"/>
              </a:rPr>
              <a:t>Dalle analisi compiute </a:t>
            </a:r>
            <a:r>
              <a:rPr lang="it" sz="1800" b="1" i="0" u="none" strike="noStrike" cap="none">
                <a:solidFill>
                  <a:schemeClr val="dk2"/>
                </a:solidFill>
                <a:latin typeface="Raleway"/>
                <a:ea typeface="Raleway"/>
                <a:cs typeface="Raleway"/>
                <a:sym typeface="Raleway"/>
              </a:rPr>
              <a:t>non risultano valori anomali</a:t>
            </a:r>
            <a:r>
              <a:rPr lang="it" sz="1800" b="0" i="0" u="none" strike="noStrike" cap="none">
                <a:solidFill>
                  <a:schemeClr val="dk2"/>
                </a:solidFill>
                <a:latin typeface="Raleway"/>
                <a:ea typeface="Raleway"/>
                <a:cs typeface="Raleway"/>
                <a:sym typeface="Raleway"/>
              </a:rPr>
              <a:t> per gli score di OWAS, Lower Back Analysis e Comfort Analysis.</a:t>
            </a:r>
            <a:endParaRPr sz="1800" b="0" i="0" u="none" strike="noStrike" cap="none">
              <a:solidFill>
                <a:schemeClr val="dk2"/>
              </a:solidFill>
              <a:latin typeface="Raleway"/>
              <a:ea typeface="Raleway"/>
              <a:cs typeface="Raleway"/>
              <a:sym typeface="Raleway"/>
            </a:endParaRPr>
          </a:p>
          <a:p>
            <a:pPr marL="914400" marR="0" lvl="1" indent="-342900" algn="l" rtl="0">
              <a:lnSpc>
                <a:spcPct val="150000"/>
              </a:lnSpc>
              <a:spcBef>
                <a:spcPts val="0"/>
              </a:spcBef>
              <a:spcAft>
                <a:spcPts val="0"/>
              </a:spcAft>
              <a:buClr>
                <a:schemeClr val="dk2"/>
              </a:buClr>
              <a:buSzPts val="1800"/>
              <a:buFont typeface="Raleway"/>
              <a:buChar char="○"/>
            </a:pPr>
            <a:r>
              <a:rPr lang="it" sz="1800" b="0" i="0" u="none" strike="noStrike" cap="none">
                <a:solidFill>
                  <a:schemeClr val="dk2"/>
                </a:solidFill>
                <a:latin typeface="Raleway"/>
                <a:ea typeface="Raleway"/>
                <a:cs typeface="Raleway"/>
                <a:sym typeface="Raleway"/>
              </a:rPr>
              <a:t>Eventuali valori “limite” si riferiscono solo a pose temporanee, di brevissima durata</a:t>
            </a:r>
            <a:r>
              <a:rPr lang="it" sz="1800">
                <a:solidFill>
                  <a:schemeClr val="dk2"/>
                </a:solidFill>
                <a:latin typeface="Raleway"/>
                <a:ea typeface="Raleway"/>
                <a:cs typeface="Raleway"/>
                <a:sym typeface="Raleway"/>
              </a:rPr>
              <a:t> e scarsa frequenza.</a:t>
            </a:r>
            <a:endParaRPr sz="1800" b="0" i="0" u="none" strike="noStrike" cap="none">
              <a:solidFill>
                <a:schemeClr val="dk2"/>
              </a:solidFill>
              <a:latin typeface="Raleway"/>
              <a:ea typeface="Raleway"/>
              <a:cs typeface="Raleway"/>
              <a:sym typeface="Raleway"/>
            </a:endParaRPr>
          </a:p>
          <a:p>
            <a:pPr marL="914400" marR="0" lvl="1" indent="-342900" algn="l" rtl="0">
              <a:lnSpc>
                <a:spcPct val="150000"/>
              </a:lnSpc>
              <a:spcBef>
                <a:spcPts val="0"/>
              </a:spcBef>
              <a:spcAft>
                <a:spcPts val="0"/>
              </a:spcAft>
              <a:buClr>
                <a:schemeClr val="dk2"/>
              </a:buClr>
              <a:buSzPts val="1800"/>
              <a:buFont typeface="Raleway"/>
              <a:buChar char="○"/>
            </a:pPr>
            <a:r>
              <a:rPr lang="it" sz="1800" b="0" i="0" u="none" strike="noStrike" cap="none">
                <a:solidFill>
                  <a:schemeClr val="dk2"/>
                </a:solidFill>
                <a:latin typeface="Raleway"/>
                <a:ea typeface="Raleway"/>
                <a:cs typeface="Raleway"/>
                <a:sym typeface="Raleway"/>
              </a:rPr>
              <a:t>Tutte le metriche sono state valutate anche considerando l’utente appartenente al </a:t>
            </a:r>
            <a:r>
              <a:rPr lang="it" sz="1800" b="1" i="0" u="none" strike="noStrike" cap="none">
                <a:solidFill>
                  <a:schemeClr val="dk2"/>
                </a:solidFill>
                <a:latin typeface="Raleway"/>
                <a:ea typeface="Raleway"/>
                <a:cs typeface="Raleway"/>
                <a:sym typeface="Raleway"/>
              </a:rPr>
              <a:t>5° percentile femminile</a:t>
            </a:r>
            <a:r>
              <a:rPr lang="it" sz="1800" b="1">
                <a:solidFill>
                  <a:schemeClr val="dk2"/>
                </a:solidFill>
                <a:latin typeface="Raleway"/>
                <a:ea typeface="Raleway"/>
                <a:cs typeface="Raleway"/>
                <a:sym typeface="Raleway"/>
              </a:rPr>
              <a:t>, al  95° e</a:t>
            </a:r>
            <a:r>
              <a:rPr lang="it" sz="1800" b="1" i="0" u="none" strike="noStrike" cap="none">
                <a:solidFill>
                  <a:schemeClr val="dk2"/>
                </a:solidFill>
                <a:latin typeface="Raleway"/>
                <a:ea typeface="Raleway"/>
                <a:cs typeface="Raleway"/>
                <a:sym typeface="Raleway"/>
              </a:rPr>
              <a:t> 50</a:t>
            </a:r>
            <a:r>
              <a:rPr lang="it" sz="1800" b="1">
                <a:solidFill>
                  <a:schemeClr val="dk2"/>
                </a:solidFill>
                <a:latin typeface="Raleway"/>
                <a:ea typeface="Raleway"/>
                <a:cs typeface="Raleway"/>
                <a:sym typeface="Raleway"/>
              </a:rPr>
              <a:t>° percentile maschile (europeo).</a:t>
            </a:r>
            <a:endParaRPr sz="1800" b="1" i="0" u="none" strike="noStrike" cap="none">
              <a:solidFill>
                <a:schemeClr val="dk2"/>
              </a:solidFill>
              <a:latin typeface="Raleway"/>
              <a:ea typeface="Raleway"/>
              <a:cs typeface="Raleway"/>
              <a:sym typeface="Raleway"/>
            </a:endParaRPr>
          </a:p>
          <a:p>
            <a:pPr marL="457200" marR="0" lvl="0" indent="-349250" algn="l" rtl="0">
              <a:lnSpc>
                <a:spcPct val="150000"/>
              </a:lnSpc>
              <a:spcBef>
                <a:spcPts val="0"/>
              </a:spcBef>
              <a:spcAft>
                <a:spcPts val="0"/>
              </a:spcAft>
              <a:buClr>
                <a:schemeClr val="dk2"/>
              </a:buClr>
              <a:buSzPts val="1900"/>
              <a:buFont typeface="Raleway"/>
              <a:buChar char="●"/>
            </a:pPr>
            <a:r>
              <a:rPr lang="it" sz="1900" b="1" i="0" u="none" strike="noStrike" cap="none">
                <a:solidFill>
                  <a:schemeClr val="dk2"/>
                </a:solidFill>
                <a:latin typeface="Raleway"/>
                <a:ea typeface="Raleway"/>
                <a:cs typeface="Raleway"/>
                <a:sym typeface="Raleway"/>
              </a:rPr>
              <a:t>Visibility</a:t>
            </a:r>
            <a:endParaRPr sz="1900" b="1" i="0" u="none" strike="noStrike" cap="none">
              <a:solidFill>
                <a:schemeClr val="dk2"/>
              </a:solidFill>
              <a:latin typeface="Raleway"/>
              <a:ea typeface="Raleway"/>
              <a:cs typeface="Raleway"/>
              <a:sym typeface="Raleway"/>
            </a:endParaRPr>
          </a:p>
          <a:p>
            <a:pPr marL="914400" marR="0" lvl="1" indent="-342900" algn="l" rtl="0">
              <a:lnSpc>
                <a:spcPct val="150000"/>
              </a:lnSpc>
              <a:spcBef>
                <a:spcPts val="0"/>
              </a:spcBef>
              <a:spcAft>
                <a:spcPts val="0"/>
              </a:spcAft>
              <a:buClr>
                <a:schemeClr val="dk2"/>
              </a:buClr>
              <a:buSzPts val="1800"/>
              <a:buFont typeface="Raleway"/>
              <a:buChar char="○"/>
            </a:pPr>
            <a:r>
              <a:rPr lang="it" sz="1800" b="1" i="0" u="none" strike="noStrike" cap="none">
                <a:solidFill>
                  <a:schemeClr val="dk2"/>
                </a:solidFill>
                <a:latin typeface="Raleway"/>
                <a:ea typeface="Raleway"/>
                <a:cs typeface="Raleway"/>
                <a:sym typeface="Raleway"/>
              </a:rPr>
              <a:t>Il monitor è ben visibile </a:t>
            </a:r>
            <a:r>
              <a:rPr lang="it" sz="1800" b="0" i="0" u="none" strike="noStrike" cap="none">
                <a:solidFill>
                  <a:schemeClr val="dk2"/>
                </a:solidFill>
                <a:latin typeface="Raleway"/>
                <a:ea typeface="Raleway"/>
                <a:cs typeface="Raleway"/>
                <a:sym typeface="Raleway"/>
              </a:rPr>
              <a:t>senza torsioni eccessive di busto/collo.</a:t>
            </a:r>
            <a:endParaRPr sz="1800" b="0" i="0" u="none" strike="noStrike" cap="none">
              <a:solidFill>
                <a:schemeClr val="dk2"/>
              </a:solidFill>
              <a:latin typeface="Raleway"/>
              <a:ea typeface="Raleway"/>
              <a:cs typeface="Raleway"/>
              <a:sym typeface="Raleway"/>
            </a:endParaRPr>
          </a:p>
          <a:p>
            <a:pPr marL="914400" marR="0" lvl="1" indent="-342900" algn="l" rtl="0">
              <a:lnSpc>
                <a:spcPct val="150000"/>
              </a:lnSpc>
              <a:spcBef>
                <a:spcPts val="0"/>
              </a:spcBef>
              <a:spcAft>
                <a:spcPts val="0"/>
              </a:spcAft>
              <a:buClr>
                <a:schemeClr val="dk2"/>
              </a:buClr>
              <a:buSzPts val="1800"/>
              <a:buFont typeface="Raleway"/>
              <a:buChar char="○"/>
            </a:pPr>
            <a:r>
              <a:rPr lang="it" sz="1800" b="0" i="0" u="none" strike="noStrike" cap="none">
                <a:solidFill>
                  <a:schemeClr val="dk2"/>
                </a:solidFill>
                <a:latin typeface="Raleway"/>
                <a:ea typeface="Raleway"/>
                <a:cs typeface="Raleway"/>
                <a:sym typeface="Raleway"/>
              </a:rPr>
              <a:t>La posizione del monitor non compromette la visibilità alla guida.</a:t>
            </a:r>
            <a:endParaRPr sz="1800" b="0"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0" i="0" u="none" strike="noStrike" cap="none">
              <a:solidFill>
                <a:schemeClr val="dk2"/>
              </a:solidFill>
              <a:latin typeface="Raleway"/>
              <a:ea typeface="Raleway"/>
              <a:cs typeface="Raleway"/>
              <a:sym typeface="Raleway"/>
            </a:endParaRPr>
          </a:p>
          <a:p>
            <a:pPr marL="91440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328" name="Google Shape;328;ge0e52e256f_1_45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34</a:t>
            </a:fld>
            <a:r>
              <a:rPr lang="it"/>
              <a:t>/67</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e0e52e256f_2_362"/>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it"/>
              <a:t>3. Prototyping </a:t>
            </a:r>
            <a:endParaRPr/>
          </a:p>
          <a:p>
            <a:pPr marL="0" lvl="0" indent="0" algn="ctr" rtl="0">
              <a:spcBef>
                <a:spcPts val="0"/>
              </a:spcBef>
              <a:spcAft>
                <a:spcPts val="0"/>
              </a:spcAft>
              <a:buNone/>
            </a:pPr>
            <a:r>
              <a:rPr lang="it"/>
              <a:t>🥚+🔥=🍳 </a:t>
            </a:r>
            <a:endParaRPr/>
          </a:p>
        </p:txBody>
      </p:sp>
      <p:sp>
        <p:nvSpPr>
          <p:cNvPr id="334" name="Google Shape;334;ge0e52e256f_2_36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35</a:t>
            </a:fld>
            <a:r>
              <a:rPr lang="it"/>
              <a:t>/67</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sp>
        <p:nvSpPr>
          <p:cNvPr id="339" name="Google Shape;339;ge0e52e256f_1_527"/>
          <p:cNvSpPr txBox="1">
            <a:spLocks noGrp="1"/>
          </p:cNvSpPr>
          <p:nvPr>
            <p:ph type="ctrTitle"/>
          </p:nvPr>
        </p:nvSpPr>
        <p:spPr>
          <a:xfrm>
            <a:off x="358775" y="860475"/>
            <a:ext cx="6331500" cy="523200"/>
          </a:xfrm>
          <a:prstGeom prst="rect">
            <a:avLst/>
          </a:prstGeom>
        </p:spPr>
        <p:txBody>
          <a:bodyPr spcFirstLastPara="1" wrap="square" lIns="91425" tIns="91425" rIns="91425" bIns="91425" anchor="t" anchorCtr="0">
            <a:normAutofit fontScale="90000"/>
          </a:bodyPr>
          <a:lstStyle/>
          <a:p>
            <a:pPr marL="0" lvl="0" indent="457200" algn="l" rtl="0">
              <a:spcBef>
                <a:spcPts val="0"/>
              </a:spcBef>
              <a:spcAft>
                <a:spcPts val="0"/>
              </a:spcAft>
              <a:buNone/>
            </a:pPr>
            <a:r>
              <a:rPr lang="it" sz="1500" b="0">
                <a:solidFill>
                  <a:schemeClr val="dk2"/>
                </a:solidFill>
              </a:rPr>
              <a:t>Low fidelity, horizontal prototype</a:t>
            </a:r>
            <a:r>
              <a:rPr lang="it" sz="1600" b="0">
                <a:solidFill>
                  <a:schemeClr val="dk2"/>
                </a:solidFill>
              </a:rPr>
              <a:t> </a:t>
            </a:r>
            <a:endParaRPr sz="2300" b="0">
              <a:solidFill>
                <a:schemeClr val="dk2"/>
              </a:solidFill>
            </a:endParaRPr>
          </a:p>
          <a:p>
            <a:pPr marL="0" lvl="0" indent="0" algn="l" rtl="0">
              <a:spcBef>
                <a:spcPts val="1000"/>
              </a:spcBef>
              <a:spcAft>
                <a:spcPts val="0"/>
              </a:spcAft>
              <a:buNone/>
            </a:pPr>
            <a:r>
              <a:rPr lang="it" sz="2000">
                <a:solidFill>
                  <a:srgbClr val="F46524"/>
                </a:solidFill>
              </a:rPr>
              <a:t>Quale obiettivo ?</a:t>
            </a:r>
            <a:endParaRPr sz="2000">
              <a:solidFill>
                <a:srgbClr val="F46524"/>
              </a:solidFill>
            </a:endParaRPr>
          </a:p>
          <a:p>
            <a:pPr marL="457200" lvl="0" indent="0" algn="l" rtl="0">
              <a:spcBef>
                <a:spcPts val="1000"/>
              </a:spcBef>
              <a:spcAft>
                <a:spcPts val="0"/>
              </a:spcAft>
              <a:buNone/>
            </a:pPr>
            <a:r>
              <a:rPr lang="it" sz="1500" b="0">
                <a:solidFill>
                  <a:schemeClr val="dk2"/>
                </a:solidFill>
              </a:rPr>
              <a:t>Testare le interazioni in sequenza tra le schermate per verificarne comportamento. </a:t>
            </a:r>
            <a:endParaRPr sz="1500" b="0">
              <a:solidFill>
                <a:schemeClr val="dk2"/>
              </a:solidFill>
            </a:endParaRPr>
          </a:p>
          <a:p>
            <a:pPr marL="457200" lvl="0" indent="0" algn="l" rtl="0">
              <a:spcBef>
                <a:spcPts val="0"/>
              </a:spcBef>
              <a:spcAft>
                <a:spcPts val="0"/>
              </a:spcAft>
              <a:buNone/>
            </a:pPr>
            <a:r>
              <a:rPr lang="it" sz="1500" b="0">
                <a:solidFill>
                  <a:schemeClr val="dk2"/>
                </a:solidFill>
              </a:rPr>
              <a:t>Dare una macro idea di come funziona il prodotto.</a:t>
            </a:r>
            <a:endParaRPr sz="1500" b="0">
              <a:solidFill>
                <a:schemeClr val="dk2"/>
              </a:solidFill>
            </a:endParaRPr>
          </a:p>
          <a:p>
            <a:pPr marL="0" lvl="0" indent="0" algn="l" rtl="0">
              <a:spcBef>
                <a:spcPts val="1000"/>
              </a:spcBef>
              <a:spcAft>
                <a:spcPts val="0"/>
              </a:spcAft>
              <a:buNone/>
            </a:pPr>
            <a:r>
              <a:rPr lang="it" sz="2000">
                <a:solidFill>
                  <a:srgbClr val="F46524"/>
                </a:solidFill>
              </a:rPr>
              <a:t>Quale parte del progetto ?</a:t>
            </a:r>
            <a:endParaRPr sz="2300">
              <a:solidFill>
                <a:srgbClr val="F46524"/>
              </a:solidFill>
            </a:endParaRPr>
          </a:p>
          <a:p>
            <a:pPr marL="457200" lvl="0" indent="0" algn="l" rtl="0">
              <a:spcBef>
                <a:spcPts val="1000"/>
              </a:spcBef>
              <a:spcAft>
                <a:spcPts val="0"/>
              </a:spcAft>
              <a:buNone/>
            </a:pPr>
            <a:r>
              <a:rPr lang="it" sz="1600" b="0">
                <a:solidFill>
                  <a:schemeClr val="dk2"/>
                </a:solidFill>
              </a:rPr>
              <a:t>L’utilizzo e la navigazione della UI (tramite ghiera ed interfaccia grafica)</a:t>
            </a:r>
            <a:endParaRPr sz="1600" b="0">
              <a:solidFill>
                <a:schemeClr val="dk2"/>
              </a:solidFill>
            </a:endParaRPr>
          </a:p>
          <a:p>
            <a:pPr marL="0" lvl="0" indent="0" algn="l" rtl="0">
              <a:spcBef>
                <a:spcPts val="1000"/>
              </a:spcBef>
              <a:spcAft>
                <a:spcPts val="0"/>
              </a:spcAft>
              <a:buNone/>
            </a:pPr>
            <a:r>
              <a:rPr lang="it" sz="1900">
                <a:solidFill>
                  <a:srgbClr val="F46524"/>
                </a:solidFill>
              </a:rPr>
              <a:t>Quali tools ?</a:t>
            </a:r>
            <a:endParaRPr sz="1900">
              <a:solidFill>
                <a:srgbClr val="F46524"/>
              </a:solidFill>
            </a:endParaRPr>
          </a:p>
          <a:p>
            <a:pPr marL="0" lvl="0" indent="457200" algn="l" rtl="0">
              <a:spcBef>
                <a:spcPts val="1000"/>
              </a:spcBef>
              <a:spcAft>
                <a:spcPts val="0"/>
              </a:spcAft>
              <a:buNone/>
            </a:pPr>
            <a:r>
              <a:rPr lang="it" sz="1600" b="0">
                <a:solidFill>
                  <a:schemeClr val="dk2"/>
                </a:solidFill>
              </a:rPr>
              <a:t>Wireframe : Invision + Whimsical + Prezi</a:t>
            </a:r>
            <a:endParaRPr sz="1600" b="0">
              <a:solidFill>
                <a:schemeClr val="dk2"/>
              </a:solidFill>
            </a:endParaRPr>
          </a:p>
          <a:p>
            <a:pPr marL="0" lvl="0" indent="457200" algn="l" rtl="0">
              <a:spcBef>
                <a:spcPts val="0"/>
              </a:spcBef>
              <a:spcAft>
                <a:spcPts val="0"/>
              </a:spcAft>
              <a:buNone/>
            </a:pPr>
            <a:r>
              <a:rPr lang="it" sz="1600" b="0">
                <a:solidFill>
                  <a:schemeClr val="dk2"/>
                </a:solidFill>
              </a:rPr>
              <a:t>Storyboarding</a:t>
            </a:r>
            <a:endParaRPr sz="1600" b="0">
              <a:solidFill>
                <a:schemeClr val="dk2"/>
              </a:solidFill>
            </a:endParaRPr>
          </a:p>
          <a:p>
            <a:pPr marL="0" lvl="0" indent="457200" algn="l" rtl="0">
              <a:spcBef>
                <a:spcPts val="0"/>
              </a:spcBef>
              <a:spcAft>
                <a:spcPts val="0"/>
              </a:spcAft>
              <a:buNone/>
            </a:pPr>
            <a:r>
              <a:rPr lang="it" sz="1600" b="0">
                <a:solidFill>
                  <a:schemeClr val="dk2"/>
                </a:solidFill>
              </a:rPr>
              <a:t>Paper Prototype </a:t>
            </a:r>
            <a:endParaRPr sz="1600" b="0">
              <a:solidFill>
                <a:schemeClr val="dk2"/>
              </a:solidFill>
            </a:endParaRPr>
          </a:p>
          <a:p>
            <a:pPr marL="0" lvl="0" indent="0" algn="l" rtl="0">
              <a:spcBef>
                <a:spcPts val="0"/>
              </a:spcBef>
              <a:spcAft>
                <a:spcPts val="0"/>
              </a:spcAft>
              <a:buNone/>
            </a:pPr>
            <a:endParaRPr sz="1700" b="0">
              <a:solidFill>
                <a:schemeClr val="dk2"/>
              </a:solidFill>
            </a:endParaRPr>
          </a:p>
          <a:p>
            <a:pPr marL="0" lvl="0" indent="0" algn="l" rtl="0">
              <a:spcBef>
                <a:spcPts val="0"/>
              </a:spcBef>
              <a:spcAft>
                <a:spcPts val="0"/>
              </a:spcAft>
              <a:buNone/>
            </a:pPr>
            <a:endParaRPr sz="2300" b="0">
              <a:solidFill>
                <a:schemeClr val="dk2"/>
              </a:solidFill>
            </a:endParaRPr>
          </a:p>
          <a:p>
            <a:pPr marL="0" lvl="0" indent="0" algn="l" rtl="0">
              <a:spcBef>
                <a:spcPts val="0"/>
              </a:spcBef>
              <a:spcAft>
                <a:spcPts val="0"/>
              </a:spcAft>
              <a:buNone/>
            </a:pPr>
            <a:endParaRPr sz="2300" b="0">
              <a:solidFill>
                <a:schemeClr val="dk2"/>
              </a:solidFill>
            </a:endParaRPr>
          </a:p>
          <a:p>
            <a:pPr marL="0" lvl="0" indent="0" algn="l" rtl="0">
              <a:spcBef>
                <a:spcPts val="0"/>
              </a:spcBef>
              <a:spcAft>
                <a:spcPts val="0"/>
              </a:spcAft>
              <a:buNone/>
            </a:pPr>
            <a:endParaRPr sz="2300" b="0">
              <a:solidFill>
                <a:schemeClr val="dk2"/>
              </a:solidFill>
            </a:endParaRPr>
          </a:p>
          <a:p>
            <a:pPr marL="0" lvl="0" indent="0" algn="l" rtl="0">
              <a:spcBef>
                <a:spcPts val="0"/>
              </a:spcBef>
              <a:spcAft>
                <a:spcPts val="0"/>
              </a:spcAft>
              <a:buNone/>
            </a:pPr>
            <a:endParaRPr sz="2300" b="0">
              <a:solidFill>
                <a:schemeClr val="dk2"/>
              </a:solidFill>
            </a:endParaRPr>
          </a:p>
        </p:txBody>
      </p:sp>
      <p:sp>
        <p:nvSpPr>
          <p:cNvPr id="340" name="Google Shape;340;ge0e52e256f_1_527"/>
          <p:cNvSpPr txBox="1"/>
          <p:nvPr/>
        </p:nvSpPr>
        <p:spPr>
          <a:xfrm>
            <a:off x="238325" y="99325"/>
            <a:ext cx="31158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200">
                <a:solidFill>
                  <a:srgbClr val="F46524"/>
                </a:solidFill>
                <a:latin typeface="Raleway"/>
                <a:ea typeface="Raleway"/>
                <a:cs typeface="Raleway"/>
                <a:sym typeface="Raleway"/>
              </a:rPr>
              <a:t>  </a:t>
            </a:r>
            <a:endParaRPr sz="2200">
              <a:solidFill>
                <a:srgbClr val="F46524"/>
              </a:solidFill>
              <a:latin typeface="Raleway"/>
              <a:ea typeface="Raleway"/>
              <a:cs typeface="Raleway"/>
              <a:sym typeface="Raleway"/>
            </a:endParaRPr>
          </a:p>
          <a:p>
            <a:pPr marL="0" lvl="0" indent="0" algn="l" rtl="0">
              <a:spcBef>
                <a:spcPts val="0"/>
              </a:spcBef>
              <a:spcAft>
                <a:spcPts val="0"/>
              </a:spcAft>
              <a:buNone/>
            </a:pPr>
            <a:r>
              <a:rPr lang="it" sz="2000" b="1">
                <a:solidFill>
                  <a:srgbClr val="F46524"/>
                </a:solidFill>
                <a:latin typeface="Raleway"/>
                <a:ea typeface="Raleway"/>
                <a:cs typeface="Raleway"/>
                <a:sym typeface="Raleway"/>
              </a:rPr>
              <a:t>  Quale prototipo ?</a:t>
            </a:r>
            <a:r>
              <a:rPr lang="it" sz="2000">
                <a:solidFill>
                  <a:srgbClr val="F46524"/>
                </a:solidFill>
                <a:latin typeface="Raleway"/>
                <a:ea typeface="Raleway"/>
                <a:cs typeface="Raleway"/>
                <a:sym typeface="Raleway"/>
              </a:rPr>
              <a:t> </a:t>
            </a:r>
            <a:endParaRPr sz="2000">
              <a:solidFill>
                <a:srgbClr val="F46524"/>
              </a:solidFill>
              <a:latin typeface="Raleway"/>
              <a:ea typeface="Raleway"/>
              <a:cs typeface="Raleway"/>
              <a:sym typeface="Raleway"/>
            </a:endParaRPr>
          </a:p>
          <a:p>
            <a:pPr marL="0" lvl="0" indent="0" algn="l" rtl="0">
              <a:spcBef>
                <a:spcPts val="0"/>
              </a:spcBef>
              <a:spcAft>
                <a:spcPts val="0"/>
              </a:spcAft>
              <a:buNone/>
            </a:pPr>
            <a:endParaRPr sz="2000">
              <a:solidFill>
                <a:srgbClr val="F46524"/>
              </a:solidFill>
              <a:latin typeface="Raleway"/>
              <a:ea typeface="Raleway"/>
              <a:cs typeface="Raleway"/>
              <a:sym typeface="Raleway"/>
            </a:endParaRPr>
          </a:p>
        </p:txBody>
      </p:sp>
      <p:sp>
        <p:nvSpPr>
          <p:cNvPr id="341" name="Google Shape;341;ge0e52e256f_1_527"/>
          <p:cNvSpPr/>
          <p:nvPr/>
        </p:nvSpPr>
        <p:spPr>
          <a:xfrm>
            <a:off x="6150900" y="2542650"/>
            <a:ext cx="2042200" cy="1837500"/>
          </a:xfrm>
          <a:prstGeom prst="flowChartExtract">
            <a:avLst/>
          </a:prstGeom>
          <a:solidFill>
            <a:srgbClr val="FFE59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ge0e52e256f_1_527"/>
          <p:cNvSpPr txBox="1"/>
          <p:nvPr/>
        </p:nvSpPr>
        <p:spPr>
          <a:xfrm>
            <a:off x="6788300" y="2236425"/>
            <a:ext cx="767400" cy="40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dk2"/>
                </a:solidFill>
                <a:latin typeface="Raleway"/>
                <a:ea typeface="Raleway"/>
                <a:cs typeface="Raleway"/>
                <a:sym typeface="Raleway"/>
              </a:rPr>
              <a:t>SPEED</a:t>
            </a:r>
            <a:endParaRPr>
              <a:solidFill>
                <a:schemeClr val="dk2"/>
              </a:solidFill>
              <a:latin typeface="Raleway"/>
              <a:ea typeface="Raleway"/>
              <a:cs typeface="Raleway"/>
              <a:sym typeface="Raleway"/>
            </a:endParaRPr>
          </a:p>
        </p:txBody>
      </p:sp>
      <p:sp>
        <p:nvSpPr>
          <p:cNvPr id="343" name="Google Shape;343;ge0e52e256f_1_527"/>
          <p:cNvSpPr txBox="1"/>
          <p:nvPr/>
        </p:nvSpPr>
        <p:spPr>
          <a:xfrm>
            <a:off x="5125100" y="4166750"/>
            <a:ext cx="1107000" cy="4002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PRECISION</a:t>
            </a:r>
            <a:endParaRPr>
              <a:latin typeface="Raleway"/>
              <a:ea typeface="Raleway"/>
              <a:cs typeface="Raleway"/>
              <a:sym typeface="Raleway"/>
            </a:endParaRPr>
          </a:p>
        </p:txBody>
      </p:sp>
      <p:sp>
        <p:nvSpPr>
          <p:cNvPr id="344" name="Google Shape;344;ge0e52e256f_1_527"/>
          <p:cNvSpPr txBox="1"/>
          <p:nvPr/>
        </p:nvSpPr>
        <p:spPr>
          <a:xfrm>
            <a:off x="8115675" y="4166750"/>
            <a:ext cx="828000" cy="4002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DEPTH</a:t>
            </a:r>
            <a:endParaRPr>
              <a:latin typeface="Raleway"/>
              <a:ea typeface="Raleway"/>
              <a:cs typeface="Raleway"/>
              <a:sym typeface="Raleway"/>
            </a:endParaRPr>
          </a:p>
        </p:txBody>
      </p:sp>
      <p:sp>
        <p:nvSpPr>
          <p:cNvPr id="345" name="Google Shape;345;ge0e52e256f_1_527"/>
          <p:cNvSpPr/>
          <p:nvPr/>
        </p:nvSpPr>
        <p:spPr>
          <a:xfrm>
            <a:off x="6804175" y="3440550"/>
            <a:ext cx="331800" cy="275700"/>
          </a:xfrm>
          <a:prstGeom prst="mathMultiply">
            <a:avLst>
              <a:gd name="adj1" fmla="val 2352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6" name="Google Shape;346;ge0e52e256f_1_527"/>
          <p:cNvPicPr preferRelativeResize="0"/>
          <p:nvPr/>
        </p:nvPicPr>
        <p:blipFill>
          <a:blip r:embed="rId3">
            <a:alphaModFix/>
          </a:blip>
          <a:stretch>
            <a:fillRect/>
          </a:stretch>
        </p:blipFill>
        <p:spPr>
          <a:xfrm>
            <a:off x="6091000" y="541900"/>
            <a:ext cx="1347462" cy="739901"/>
          </a:xfrm>
          <a:prstGeom prst="rect">
            <a:avLst/>
          </a:prstGeom>
          <a:noFill/>
          <a:ln>
            <a:noFill/>
          </a:ln>
        </p:spPr>
      </p:pic>
      <p:pic>
        <p:nvPicPr>
          <p:cNvPr id="347" name="Google Shape;347;ge0e52e256f_1_527"/>
          <p:cNvPicPr preferRelativeResize="0"/>
          <p:nvPr/>
        </p:nvPicPr>
        <p:blipFill>
          <a:blip r:embed="rId4">
            <a:alphaModFix/>
          </a:blip>
          <a:stretch>
            <a:fillRect/>
          </a:stretch>
        </p:blipFill>
        <p:spPr>
          <a:xfrm>
            <a:off x="7498825" y="533075"/>
            <a:ext cx="1243125" cy="739900"/>
          </a:xfrm>
          <a:prstGeom prst="rect">
            <a:avLst/>
          </a:prstGeom>
          <a:noFill/>
          <a:ln>
            <a:noFill/>
          </a:ln>
        </p:spPr>
      </p:pic>
      <p:pic>
        <p:nvPicPr>
          <p:cNvPr id="348" name="Google Shape;348;ge0e52e256f_1_527"/>
          <p:cNvPicPr preferRelativeResize="0"/>
          <p:nvPr/>
        </p:nvPicPr>
        <p:blipFill>
          <a:blip r:embed="rId5">
            <a:alphaModFix/>
          </a:blip>
          <a:stretch>
            <a:fillRect/>
          </a:stretch>
        </p:blipFill>
        <p:spPr>
          <a:xfrm>
            <a:off x="4422773" y="99088"/>
            <a:ext cx="1607850" cy="1607875"/>
          </a:xfrm>
          <a:prstGeom prst="rect">
            <a:avLst/>
          </a:prstGeom>
          <a:noFill/>
          <a:ln>
            <a:noFill/>
          </a:ln>
        </p:spPr>
      </p:pic>
      <p:sp>
        <p:nvSpPr>
          <p:cNvPr id="349" name="Google Shape;349;ge0e52e256f_1_52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solidFill>
                  <a:srgbClr val="000000"/>
                </a:solidFill>
              </a:rPr>
              <a:t>36</a:t>
            </a:fld>
            <a:r>
              <a:rPr lang="it">
                <a:solidFill>
                  <a:srgbClr val="000000"/>
                </a:solidFill>
              </a:rPr>
              <a:t>/67</a:t>
            </a:r>
            <a:endParaRPr>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3"/>
        <p:cNvGrpSpPr/>
        <p:nvPr/>
      </p:nvGrpSpPr>
      <p:grpSpPr>
        <a:xfrm>
          <a:off x="0" y="0"/>
          <a:ext cx="0" cy="0"/>
          <a:chOff x="0" y="0"/>
          <a:chExt cx="0" cy="0"/>
        </a:xfrm>
      </p:grpSpPr>
      <p:sp>
        <p:nvSpPr>
          <p:cNvPr id="354" name="Google Shape;354;ge0e52e256f_1_642"/>
          <p:cNvSpPr txBox="1"/>
          <p:nvPr/>
        </p:nvSpPr>
        <p:spPr>
          <a:xfrm>
            <a:off x="374753" y="389742"/>
            <a:ext cx="2844900" cy="10329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lt1"/>
              </a:buClr>
              <a:buSzPts val="5647"/>
              <a:buFont typeface="Raleway"/>
              <a:buNone/>
            </a:pPr>
            <a:endParaRPr/>
          </a:p>
        </p:txBody>
      </p:sp>
      <p:cxnSp>
        <p:nvCxnSpPr>
          <p:cNvPr id="355" name="Google Shape;355;ge0e52e256f_1_642"/>
          <p:cNvCxnSpPr>
            <a:stCxn id="356" idx="3"/>
          </p:cNvCxnSpPr>
          <p:nvPr/>
        </p:nvCxnSpPr>
        <p:spPr>
          <a:xfrm>
            <a:off x="3020200" y="406500"/>
            <a:ext cx="5702400" cy="15300"/>
          </a:xfrm>
          <a:prstGeom prst="straightConnector1">
            <a:avLst/>
          </a:prstGeom>
          <a:noFill/>
          <a:ln w="38100" cap="flat" cmpd="sng">
            <a:solidFill>
              <a:srgbClr val="F46524"/>
            </a:solidFill>
            <a:prstDash val="solid"/>
            <a:round/>
            <a:headEnd type="none" w="med" len="med"/>
            <a:tailEnd type="none" w="med" len="med"/>
          </a:ln>
        </p:spPr>
      </p:cxnSp>
      <p:cxnSp>
        <p:nvCxnSpPr>
          <p:cNvPr id="357" name="Google Shape;357;ge0e52e256f_1_642"/>
          <p:cNvCxnSpPr/>
          <p:nvPr/>
        </p:nvCxnSpPr>
        <p:spPr>
          <a:xfrm>
            <a:off x="431325" y="4765125"/>
            <a:ext cx="8291100" cy="0"/>
          </a:xfrm>
          <a:prstGeom prst="straightConnector1">
            <a:avLst/>
          </a:prstGeom>
          <a:noFill/>
          <a:ln w="38100" cap="flat" cmpd="sng">
            <a:solidFill>
              <a:srgbClr val="F46524"/>
            </a:solidFill>
            <a:prstDash val="solid"/>
            <a:round/>
            <a:headEnd type="none" w="med" len="med"/>
            <a:tailEnd type="none" w="med" len="med"/>
          </a:ln>
        </p:spPr>
      </p:cxnSp>
      <p:sp>
        <p:nvSpPr>
          <p:cNvPr id="356" name="Google Shape;356;ge0e52e256f_1_642"/>
          <p:cNvSpPr txBox="1">
            <a:spLocks noGrp="1"/>
          </p:cNvSpPr>
          <p:nvPr>
            <p:ph type="title"/>
          </p:nvPr>
        </p:nvSpPr>
        <p:spPr>
          <a:xfrm>
            <a:off x="175300" y="86700"/>
            <a:ext cx="2844900" cy="6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3000">
                <a:solidFill>
                  <a:schemeClr val="dk1"/>
                </a:solidFill>
              </a:rPr>
              <a:t>Storyboarding</a:t>
            </a:r>
            <a:endParaRPr sz="3000">
              <a:solidFill>
                <a:schemeClr val="dk1"/>
              </a:solidFill>
            </a:endParaRPr>
          </a:p>
        </p:txBody>
      </p:sp>
      <p:pic>
        <p:nvPicPr>
          <p:cNvPr id="358" name="Google Shape;358;ge0e52e256f_1_642"/>
          <p:cNvPicPr preferRelativeResize="0"/>
          <p:nvPr/>
        </p:nvPicPr>
        <p:blipFill>
          <a:blip r:embed="rId3">
            <a:alphaModFix/>
          </a:blip>
          <a:stretch>
            <a:fillRect/>
          </a:stretch>
        </p:blipFill>
        <p:spPr>
          <a:xfrm>
            <a:off x="2076227" y="769363"/>
            <a:ext cx="5080919" cy="3815674"/>
          </a:xfrm>
          <a:prstGeom prst="rect">
            <a:avLst/>
          </a:prstGeom>
          <a:noFill/>
          <a:ln>
            <a:noFill/>
          </a:ln>
        </p:spPr>
      </p:pic>
      <p:sp>
        <p:nvSpPr>
          <p:cNvPr id="359" name="Google Shape;359;ge0e52e256f_1_64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solidFill>
                  <a:schemeClr val="dk2"/>
                </a:solidFill>
              </a:rPr>
              <a:t>37</a:t>
            </a:fld>
            <a:r>
              <a:rPr lang="it">
                <a:solidFill>
                  <a:schemeClr val="dk2"/>
                </a:solidFill>
              </a:rPr>
              <a:t>/67</a:t>
            </a:r>
            <a:endParaRPr>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pic>
        <p:nvPicPr>
          <p:cNvPr id="364" name="Google Shape;364;ge0e52e256f_1_561"/>
          <p:cNvPicPr preferRelativeResize="0"/>
          <p:nvPr/>
        </p:nvPicPr>
        <p:blipFill>
          <a:blip r:embed="rId3">
            <a:alphaModFix/>
          </a:blip>
          <a:stretch>
            <a:fillRect/>
          </a:stretch>
        </p:blipFill>
        <p:spPr>
          <a:xfrm>
            <a:off x="911638" y="446687"/>
            <a:ext cx="7320673" cy="4250125"/>
          </a:xfrm>
          <a:prstGeom prst="rect">
            <a:avLst/>
          </a:prstGeom>
          <a:noFill/>
          <a:ln>
            <a:noFill/>
          </a:ln>
        </p:spPr>
      </p:pic>
      <p:sp>
        <p:nvSpPr>
          <p:cNvPr id="365" name="Google Shape;365;ge0e52e256f_1_561"/>
          <p:cNvSpPr txBox="1"/>
          <p:nvPr/>
        </p:nvSpPr>
        <p:spPr>
          <a:xfrm>
            <a:off x="911675" y="4296625"/>
            <a:ext cx="732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u="sng">
                <a:solidFill>
                  <a:schemeClr val="hlink"/>
                </a:solidFill>
                <a:latin typeface="Lato"/>
                <a:ea typeface="Lato"/>
                <a:cs typeface="Lato"/>
                <a:sym typeface="Lato"/>
                <a:hlinkClick r:id="rId4"/>
              </a:rPr>
              <a:t>https://prezi.com/p/edit/7neikjk31klp/</a:t>
            </a:r>
            <a:r>
              <a:rPr lang="it">
                <a:latin typeface="Lato"/>
                <a:ea typeface="Lato"/>
                <a:cs typeface="Lato"/>
                <a:sym typeface="Lato"/>
              </a:rPr>
              <a:t> </a:t>
            </a:r>
            <a:endParaRPr>
              <a:latin typeface="Lato"/>
              <a:ea typeface="Lato"/>
              <a:cs typeface="Lato"/>
              <a:sym typeface="Lato"/>
            </a:endParaRPr>
          </a:p>
        </p:txBody>
      </p:sp>
      <p:sp>
        <p:nvSpPr>
          <p:cNvPr id="366" name="Google Shape;366;ge0e52e256f_1_561"/>
          <p:cNvSpPr txBox="1"/>
          <p:nvPr/>
        </p:nvSpPr>
        <p:spPr>
          <a:xfrm>
            <a:off x="314225" y="64950"/>
            <a:ext cx="304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000" b="1">
                <a:solidFill>
                  <a:schemeClr val="dk1"/>
                </a:solidFill>
                <a:latin typeface="Raleway"/>
                <a:ea typeface="Raleway"/>
                <a:cs typeface="Raleway"/>
                <a:sym typeface="Raleway"/>
              </a:rPr>
              <a:t>Wireframe</a:t>
            </a:r>
            <a:endParaRPr sz="2000" b="1">
              <a:solidFill>
                <a:schemeClr val="dk1"/>
              </a:solidFill>
              <a:latin typeface="Raleway"/>
              <a:ea typeface="Raleway"/>
              <a:cs typeface="Raleway"/>
              <a:sym typeface="Raleway"/>
            </a:endParaRPr>
          </a:p>
        </p:txBody>
      </p:sp>
      <p:sp>
        <p:nvSpPr>
          <p:cNvPr id="367" name="Google Shape;367;ge0e52e256f_1_56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solidFill>
                  <a:srgbClr val="000000"/>
                </a:solidFill>
              </a:rPr>
              <a:t>38</a:t>
            </a:fld>
            <a:r>
              <a:rPr lang="it">
                <a:solidFill>
                  <a:srgbClr val="000000"/>
                </a:solidFill>
              </a:rPr>
              <a:t>/67</a:t>
            </a:r>
            <a:endParaRPr>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
        <p:cNvGrpSpPr/>
        <p:nvPr/>
      </p:nvGrpSpPr>
      <p:grpSpPr>
        <a:xfrm>
          <a:off x="0" y="0"/>
          <a:ext cx="0" cy="0"/>
          <a:chOff x="0" y="0"/>
          <a:chExt cx="0" cy="0"/>
        </a:xfrm>
      </p:grpSpPr>
      <p:sp>
        <p:nvSpPr>
          <p:cNvPr id="372" name="Google Shape;372;ge0e52e256f_1_567"/>
          <p:cNvSpPr txBox="1"/>
          <p:nvPr/>
        </p:nvSpPr>
        <p:spPr>
          <a:xfrm>
            <a:off x="293400" y="2571750"/>
            <a:ext cx="7303500" cy="20175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dk2"/>
              </a:buClr>
              <a:buSzPts val="1600"/>
              <a:buFont typeface="Raleway"/>
              <a:buChar char="●"/>
            </a:pPr>
            <a:r>
              <a:rPr lang="it" sz="1600">
                <a:solidFill>
                  <a:schemeClr val="dk2"/>
                </a:solidFill>
                <a:latin typeface="Raleway"/>
                <a:ea typeface="Raleway"/>
                <a:cs typeface="Raleway"/>
                <a:sym typeface="Raleway"/>
              </a:rPr>
              <a:t>Login</a:t>
            </a:r>
            <a:endParaRPr sz="1600">
              <a:solidFill>
                <a:schemeClr val="dk2"/>
              </a:solidFill>
              <a:latin typeface="Raleway"/>
              <a:ea typeface="Raleway"/>
              <a:cs typeface="Raleway"/>
              <a:sym typeface="Raleway"/>
            </a:endParaRPr>
          </a:p>
          <a:p>
            <a:pPr marL="457200" lvl="0" indent="-330200" algn="l" rtl="0">
              <a:lnSpc>
                <a:spcPct val="115000"/>
              </a:lnSpc>
              <a:spcBef>
                <a:spcPts val="0"/>
              </a:spcBef>
              <a:spcAft>
                <a:spcPts val="0"/>
              </a:spcAft>
              <a:buClr>
                <a:schemeClr val="dk2"/>
              </a:buClr>
              <a:buSzPts val="1600"/>
              <a:buFont typeface="Raleway"/>
              <a:buChar char="●"/>
            </a:pPr>
            <a:r>
              <a:rPr lang="it" sz="1600">
                <a:solidFill>
                  <a:schemeClr val="dk2"/>
                </a:solidFill>
                <a:latin typeface="Raleway"/>
                <a:ea typeface="Raleway"/>
                <a:cs typeface="Raleway"/>
                <a:sym typeface="Raleway"/>
              </a:rPr>
              <a:t>Ricezione notifica non urgente </a:t>
            </a:r>
            <a:endParaRPr sz="1600">
              <a:solidFill>
                <a:schemeClr val="dk2"/>
              </a:solidFill>
              <a:latin typeface="Raleway"/>
              <a:ea typeface="Raleway"/>
              <a:cs typeface="Raleway"/>
              <a:sym typeface="Raleway"/>
            </a:endParaRPr>
          </a:p>
          <a:p>
            <a:pPr marL="457200" lvl="0" indent="-330200" algn="l" rtl="0">
              <a:lnSpc>
                <a:spcPct val="115000"/>
              </a:lnSpc>
              <a:spcBef>
                <a:spcPts val="0"/>
              </a:spcBef>
              <a:spcAft>
                <a:spcPts val="0"/>
              </a:spcAft>
              <a:buClr>
                <a:schemeClr val="dk2"/>
              </a:buClr>
              <a:buSzPts val="1600"/>
              <a:buFont typeface="Raleway"/>
              <a:buChar char="●"/>
            </a:pPr>
            <a:r>
              <a:rPr lang="it" sz="1600">
                <a:solidFill>
                  <a:schemeClr val="dk2"/>
                </a:solidFill>
                <a:latin typeface="Raleway"/>
                <a:ea typeface="Raleway"/>
                <a:cs typeface="Raleway"/>
                <a:sym typeface="Raleway"/>
              </a:rPr>
              <a:t>Ricezione notifica urgente</a:t>
            </a:r>
            <a:endParaRPr sz="1600">
              <a:solidFill>
                <a:schemeClr val="dk2"/>
              </a:solidFill>
              <a:latin typeface="Raleway"/>
              <a:ea typeface="Raleway"/>
              <a:cs typeface="Raleway"/>
              <a:sym typeface="Raleway"/>
            </a:endParaRPr>
          </a:p>
          <a:p>
            <a:pPr marL="457200" lvl="0" indent="-330200" algn="l" rtl="0">
              <a:lnSpc>
                <a:spcPct val="115000"/>
              </a:lnSpc>
              <a:spcBef>
                <a:spcPts val="0"/>
              </a:spcBef>
              <a:spcAft>
                <a:spcPts val="0"/>
              </a:spcAft>
              <a:buClr>
                <a:schemeClr val="dk2"/>
              </a:buClr>
              <a:buSzPts val="1600"/>
              <a:buFont typeface="Raleway"/>
              <a:buChar char="●"/>
            </a:pPr>
            <a:r>
              <a:rPr lang="it" sz="1600">
                <a:solidFill>
                  <a:schemeClr val="dk2"/>
                </a:solidFill>
                <a:latin typeface="Raleway"/>
                <a:ea typeface="Raleway"/>
                <a:cs typeface="Raleway"/>
                <a:sym typeface="Raleway"/>
              </a:rPr>
              <a:t>Accesso al menù veloce della rotella + accesso alla pagina di Remote</a:t>
            </a:r>
            <a:endParaRPr sz="1600">
              <a:solidFill>
                <a:schemeClr val="dk2"/>
              </a:solidFill>
              <a:latin typeface="Raleway"/>
              <a:ea typeface="Raleway"/>
              <a:cs typeface="Raleway"/>
              <a:sym typeface="Raleway"/>
            </a:endParaRPr>
          </a:p>
          <a:p>
            <a:pPr marL="457200" lvl="0" indent="-330200" algn="l" rtl="0">
              <a:lnSpc>
                <a:spcPct val="115000"/>
              </a:lnSpc>
              <a:spcBef>
                <a:spcPts val="0"/>
              </a:spcBef>
              <a:spcAft>
                <a:spcPts val="0"/>
              </a:spcAft>
              <a:buClr>
                <a:schemeClr val="dk2"/>
              </a:buClr>
              <a:buSzPts val="1600"/>
              <a:buFont typeface="Raleway"/>
              <a:buChar char="●"/>
            </a:pPr>
            <a:r>
              <a:rPr lang="it" sz="1600">
                <a:solidFill>
                  <a:schemeClr val="dk2"/>
                </a:solidFill>
                <a:latin typeface="Raleway"/>
                <a:ea typeface="Raleway"/>
                <a:cs typeface="Raleway"/>
                <a:sym typeface="Raleway"/>
              </a:rPr>
              <a:t>Accesso al menu + accesso alla pagina di Worked Area</a:t>
            </a:r>
            <a:endParaRPr sz="1600">
              <a:solidFill>
                <a:schemeClr val="dk2"/>
              </a:solidFill>
              <a:latin typeface="Raleway"/>
              <a:ea typeface="Raleway"/>
              <a:cs typeface="Raleway"/>
              <a:sym typeface="Raleway"/>
            </a:endParaRPr>
          </a:p>
          <a:p>
            <a:pPr marL="457200" lvl="0" indent="-330200" algn="l" rtl="0">
              <a:lnSpc>
                <a:spcPct val="115000"/>
              </a:lnSpc>
              <a:spcBef>
                <a:spcPts val="0"/>
              </a:spcBef>
              <a:spcAft>
                <a:spcPts val="0"/>
              </a:spcAft>
              <a:buClr>
                <a:schemeClr val="dk2"/>
              </a:buClr>
              <a:buSzPts val="1600"/>
              <a:buFont typeface="Raleway"/>
              <a:buChar char="●"/>
            </a:pPr>
            <a:r>
              <a:rPr lang="it" sz="1600">
                <a:solidFill>
                  <a:schemeClr val="dk2"/>
                </a:solidFill>
                <a:latin typeface="Raleway"/>
                <a:ea typeface="Raleway"/>
                <a:cs typeface="Raleway"/>
                <a:sym typeface="Raleway"/>
              </a:rPr>
              <a:t>Reset valore della Worked Area</a:t>
            </a:r>
            <a:endParaRPr sz="1600">
              <a:solidFill>
                <a:schemeClr val="dk2"/>
              </a:solidFill>
              <a:latin typeface="Raleway"/>
              <a:ea typeface="Raleway"/>
              <a:cs typeface="Raleway"/>
              <a:sym typeface="Raleway"/>
            </a:endParaRPr>
          </a:p>
          <a:p>
            <a:pPr marL="457200" lvl="0" indent="-330200" algn="l" rtl="0">
              <a:lnSpc>
                <a:spcPct val="115000"/>
              </a:lnSpc>
              <a:spcBef>
                <a:spcPts val="0"/>
              </a:spcBef>
              <a:spcAft>
                <a:spcPts val="0"/>
              </a:spcAft>
              <a:buClr>
                <a:schemeClr val="dk2"/>
              </a:buClr>
              <a:buSzPts val="1600"/>
              <a:buFont typeface="Raleway"/>
              <a:buChar char="●"/>
            </a:pPr>
            <a:r>
              <a:rPr lang="it" sz="1600">
                <a:solidFill>
                  <a:schemeClr val="dk2"/>
                </a:solidFill>
                <a:latin typeface="Raleway"/>
                <a:ea typeface="Raleway"/>
                <a:cs typeface="Raleway"/>
                <a:sym typeface="Raleway"/>
              </a:rPr>
              <a:t>Shortcut da menù per la regolazione dei remote</a:t>
            </a:r>
            <a:endParaRPr sz="1200" b="1">
              <a:solidFill>
                <a:schemeClr val="dk2"/>
              </a:solidFill>
              <a:latin typeface="Raleway"/>
              <a:ea typeface="Raleway"/>
              <a:cs typeface="Raleway"/>
              <a:sym typeface="Raleway"/>
            </a:endParaRPr>
          </a:p>
        </p:txBody>
      </p:sp>
      <p:sp>
        <p:nvSpPr>
          <p:cNvPr id="373" name="Google Shape;373;ge0e52e256f_1_567"/>
          <p:cNvSpPr txBox="1"/>
          <p:nvPr/>
        </p:nvSpPr>
        <p:spPr>
          <a:xfrm>
            <a:off x="917800" y="943300"/>
            <a:ext cx="66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374" name="Google Shape;374;ge0e52e256f_1_567"/>
          <p:cNvSpPr txBox="1">
            <a:spLocks noGrp="1"/>
          </p:cNvSpPr>
          <p:nvPr>
            <p:ph type="ctrTitle"/>
          </p:nvPr>
        </p:nvSpPr>
        <p:spPr>
          <a:xfrm>
            <a:off x="293400" y="494250"/>
            <a:ext cx="6331500" cy="15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2000">
                <a:solidFill>
                  <a:schemeClr val="dk1"/>
                </a:solidFill>
              </a:rPr>
              <a:t>Paper Prototype</a:t>
            </a:r>
            <a:endParaRPr sz="2000">
              <a:solidFill>
                <a:schemeClr val="dk1"/>
              </a:solidFill>
            </a:endParaRPr>
          </a:p>
        </p:txBody>
      </p:sp>
      <p:sp>
        <p:nvSpPr>
          <p:cNvPr id="375" name="Google Shape;375;ge0e52e256f_1_567"/>
          <p:cNvSpPr txBox="1"/>
          <p:nvPr/>
        </p:nvSpPr>
        <p:spPr>
          <a:xfrm>
            <a:off x="293400" y="943300"/>
            <a:ext cx="71385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Raleway"/>
              <a:buChar char="●"/>
            </a:pPr>
            <a:r>
              <a:rPr lang="it" sz="1600">
                <a:solidFill>
                  <a:schemeClr val="dk2"/>
                </a:solidFill>
                <a:latin typeface="Raleway"/>
                <a:ea typeface="Raleway"/>
                <a:cs typeface="Raleway"/>
                <a:sym typeface="Raleway"/>
              </a:rPr>
              <a:t>Prototipo su carta che simula l’interazione con le varie interfacce</a:t>
            </a:r>
            <a:endParaRPr sz="1600">
              <a:solidFill>
                <a:schemeClr val="dk2"/>
              </a:solidFill>
              <a:latin typeface="Raleway"/>
              <a:ea typeface="Raleway"/>
              <a:cs typeface="Raleway"/>
              <a:sym typeface="Raleway"/>
            </a:endParaRPr>
          </a:p>
          <a:p>
            <a:pPr marL="457200" lvl="0" indent="-330200" algn="l" rtl="0">
              <a:spcBef>
                <a:spcPts val="0"/>
              </a:spcBef>
              <a:spcAft>
                <a:spcPts val="0"/>
              </a:spcAft>
              <a:buClr>
                <a:schemeClr val="dk2"/>
              </a:buClr>
              <a:buSzPts val="1600"/>
              <a:buFont typeface="Raleway"/>
              <a:buChar char="●"/>
            </a:pPr>
            <a:r>
              <a:rPr lang="it" sz="1600">
                <a:solidFill>
                  <a:schemeClr val="dk2"/>
                </a:solidFill>
                <a:latin typeface="Raleway"/>
                <a:ea typeface="Raleway"/>
                <a:cs typeface="Raleway"/>
                <a:sym typeface="Raleway"/>
              </a:rPr>
              <a:t>Utile per raccogliere dati qualitativi</a:t>
            </a:r>
            <a:endParaRPr sz="1600">
              <a:solidFill>
                <a:schemeClr val="dk2"/>
              </a:solidFill>
              <a:latin typeface="Raleway"/>
              <a:ea typeface="Raleway"/>
              <a:cs typeface="Raleway"/>
              <a:sym typeface="Raleway"/>
            </a:endParaRPr>
          </a:p>
          <a:p>
            <a:pPr marL="457200" lvl="0" indent="-330200" algn="l" rtl="0">
              <a:spcBef>
                <a:spcPts val="0"/>
              </a:spcBef>
              <a:spcAft>
                <a:spcPts val="0"/>
              </a:spcAft>
              <a:buClr>
                <a:schemeClr val="dk2"/>
              </a:buClr>
              <a:buSzPts val="1600"/>
              <a:buFont typeface="Raleway"/>
              <a:buChar char="●"/>
            </a:pPr>
            <a:r>
              <a:rPr lang="it" sz="1600">
                <a:solidFill>
                  <a:schemeClr val="dk2"/>
                </a:solidFill>
                <a:latin typeface="Raleway"/>
                <a:ea typeface="Raleway"/>
                <a:cs typeface="Raleway"/>
                <a:sym typeface="Raleway"/>
              </a:rPr>
              <a:t>Abbiamo definito una serie di task da far svolgere all’utente al fine di valutare come interagisce con l’interfaccia</a:t>
            </a:r>
            <a:endParaRPr sz="1600">
              <a:solidFill>
                <a:schemeClr val="dk2"/>
              </a:solidFill>
              <a:latin typeface="Raleway"/>
              <a:ea typeface="Raleway"/>
              <a:cs typeface="Raleway"/>
              <a:sym typeface="Raleway"/>
            </a:endParaRPr>
          </a:p>
        </p:txBody>
      </p:sp>
      <p:sp>
        <p:nvSpPr>
          <p:cNvPr id="376" name="Google Shape;376;ge0e52e256f_1_567"/>
          <p:cNvSpPr txBox="1"/>
          <p:nvPr/>
        </p:nvSpPr>
        <p:spPr>
          <a:xfrm>
            <a:off x="293400" y="2113000"/>
            <a:ext cx="2201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2000" b="1">
                <a:solidFill>
                  <a:schemeClr val="dk1"/>
                </a:solidFill>
                <a:latin typeface="Lato"/>
                <a:ea typeface="Lato"/>
                <a:cs typeface="Lato"/>
                <a:sym typeface="Lato"/>
              </a:rPr>
              <a:t>Task</a:t>
            </a:r>
            <a:endParaRPr sz="2000" b="1">
              <a:solidFill>
                <a:schemeClr val="dk1"/>
              </a:solidFill>
              <a:latin typeface="Lato"/>
              <a:ea typeface="Lato"/>
              <a:cs typeface="Lato"/>
              <a:sym typeface="Lato"/>
            </a:endParaRPr>
          </a:p>
        </p:txBody>
      </p:sp>
      <p:sp>
        <p:nvSpPr>
          <p:cNvPr id="377" name="Google Shape;377;ge0e52e256f_1_56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solidFill>
                  <a:schemeClr val="dk2"/>
                </a:solidFill>
              </a:rPr>
              <a:t>39</a:t>
            </a:fld>
            <a:r>
              <a:rPr lang="it">
                <a:solidFill>
                  <a:schemeClr val="dk2"/>
                </a:solidFill>
              </a:rPr>
              <a:t>/67</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d06f5fdf52_3_24"/>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Procedimento seguito</a:t>
            </a:r>
            <a:endParaRPr>
              <a:solidFill>
                <a:schemeClr val="dk1"/>
              </a:solidFill>
            </a:endParaRPr>
          </a:p>
        </p:txBody>
      </p:sp>
      <p:sp>
        <p:nvSpPr>
          <p:cNvPr id="97" name="Google Shape;97;gd06f5fdf52_3_24"/>
          <p:cNvSpPr txBox="1"/>
          <p:nvPr/>
        </p:nvSpPr>
        <p:spPr>
          <a:xfrm>
            <a:off x="367500" y="603771"/>
            <a:ext cx="8409000" cy="63954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900"/>
              <a:buFont typeface="Arial"/>
              <a:buNone/>
            </a:pPr>
            <a:r>
              <a:rPr lang="it" sz="1800">
                <a:solidFill>
                  <a:schemeClr val="dk2"/>
                </a:solidFill>
                <a:latin typeface="Raleway"/>
                <a:ea typeface="Raleway"/>
                <a:cs typeface="Raleway"/>
                <a:sym typeface="Raleway"/>
              </a:rPr>
              <a:t>Come caratteristica del progetto, il design è stato impostato seguendo un approccio </a:t>
            </a:r>
            <a:r>
              <a:rPr lang="it" sz="1800" b="1">
                <a:solidFill>
                  <a:schemeClr val="dk1"/>
                </a:solidFill>
                <a:latin typeface="Raleway"/>
                <a:ea typeface="Raleway"/>
                <a:cs typeface="Raleway"/>
                <a:sym typeface="Raleway"/>
              </a:rPr>
              <a:t>user-centred</a:t>
            </a:r>
            <a:r>
              <a:rPr lang="it" sz="1800">
                <a:solidFill>
                  <a:schemeClr val="dk2"/>
                </a:solidFill>
                <a:latin typeface="Raleway"/>
                <a:ea typeface="Raleway"/>
                <a:cs typeface="Raleway"/>
                <a:sym typeface="Raleway"/>
              </a:rPr>
              <a:t> ed utilizzando l’</a:t>
            </a:r>
            <a:r>
              <a:rPr lang="it" sz="1800" b="1">
                <a:solidFill>
                  <a:schemeClr val="dk1"/>
                </a:solidFill>
                <a:latin typeface="Raleway"/>
                <a:ea typeface="Raleway"/>
                <a:cs typeface="Raleway"/>
                <a:sym typeface="Raleway"/>
              </a:rPr>
              <a:t>UX Design cycle</a:t>
            </a:r>
            <a:r>
              <a:rPr lang="it" sz="1800">
                <a:solidFill>
                  <a:schemeClr val="dk2"/>
                </a:solidFill>
                <a:latin typeface="Raleway"/>
                <a:ea typeface="Raleway"/>
                <a:cs typeface="Raleway"/>
                <a:sym typeface="Raleway"/>
              </a:rPr>
              <a:t>, ovvero le seguenti </a:t>
            </a:r>
            <a:r>
              <a:rPr lang="it" sz="1800" b="1">
                <a:solidFill>
                  <a:schemeClr val="dk2"/>
                </a:solidFill>
                <a:latin typeface="Raleway"/>
                <a:ea typeface="Raleway"/>
                <a:cs typeface="Raleway"/>
                <a:sym typeface="Raleway"/>
              </a:rPr>
              <a:t>4 fasi</a:t>
            </a:r>
            <a:r>
              <a:rPr lang="it" sz="1800">
                <a:solidFill>
                  <a:schemeClr val="dk2"/>
                </a:solidFill>
                <a:latin typeface="Raleway"/>
                <a:ea typeface="Raleway"/>
                <a:cs typeface="Raleway"/>
                <a:sym typeface="Raleway"/>
              </a:rPr>
              <a:t> iterativamente:</a:t>
            </a: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800">
              <a:solidFill>
                <a:schemeClr val="dk2"/>
              </a:solidFill>
              <a:latin typeface="Raleway"/>
              <a:ea typeface="Raleway"/>
              <a:cs typeface="Raleway"/>
              <a:sym typeface="Raleway"/>
            </a:endParaRPr>
          </a:p>
          <a:p>
            <a:pPr marL="457200" marR="0" lvl="0" indent="-342900" algn="l" rtl="0">
              <a:lnSpc>
                <a:spcPct val="200000"/>
              </a:lnSpc>
              <a:spcBef>
                <a:spcPts val="0"/>
              </a:spcBef>
              <a:spcAft>
                <a:spcPts val="0"/>
              </a:spcAft>
              <a:buClr>
                <a:schemeClr val="dk2"/>
              </a:buClr>
              <a:buSzPts val="1800"/>
              <a:buFont typeface="Raleway"/>
              <a:buAutoNum type="arabicPeriod"/>
            </a:pPr>
            <a:r>
              <a:rPr lang="it" sz="1800" b="1">
                <a:solidFill>
                  <a:schemeClr val="dk2"/>
                </a:solidFill>
                <a:latin typeface="Raleway"/>
                <a:ea typeface="Raleway"/>
                <a:cs typeface="Raleway"/>
                <a:sym typeface="Raleway"/>
              </a:rPr>
              <a:t>Requirements Gathering</a:t>
            </a:r>
            <a:endParaRPr sz="1800" b="1">
              <a:solidFill>
                <a:schemeClr val="dk2"/>
              </a:solidFill>
              <a:latin typeface="Raleway"/>
              <a:ea typeface="Raleway"/>
              <a:cs typeface="Raleway"/>
              <a:sym typeface="Raleway"/>
            </a:endParaRPr>
          </a:p>
          <a:p>
            <a:pPr marL="457200" marR="0" lvl="0" indent="-342900" algn="l" rtl="0">
              <a:lnSpc>
                <a:spcPct val="200000"/>
              </a:lnSpc>
              <a:spcBef>
                <a:spcPts val="0"/>
              </a:spcBef>
              <a:spcAft>
                <a:spcPts val="0"/>
              </a:spcAft>
              <a:buClr>
                <a:schemeClr val="dk2"/>
              </a:buClr>
              <a:buSzPts val="1800"/>
              <a:buFont typeface="Raleway"/>
              <a:buAutoNum type="arabicPeriod"/>
            </a:pPr>
            <a:r>
              <a:rPr lang="it" sz="1800" b="1">
                <a:solidFill>
                  <a:schemeClr val="dk2"/>
                </a:solidFill>
                <a:latin typeface="Raleway"/>
                <a:ea typeface="Raleway"/>
                <a:cs typeface="Raleway"/>
                <a:sym typeface="Raleway"/>
              </a:rPr>
              <a:t>Alternative Designs</a:t>
            </a:r>
            <a:endParaRPr sz="1800" b="1">
              <a:solidFill>
                <a:schemeClr val="dk2"/>
              </a:solidFill>
              <a:latin typeface="Raleway"/>
              <a:ea typeface="Raleway"/>
              <a:cs typeface="Raleway"/>
              <a:sym typeface="Raleway"/>
            </a:endParaRPr>
          </a:p>
          <a:p>
            <a:pPr marL="457200" marR="0" lvl="0" indent="-342900" algn="l" rtl="0">
              <a:lnSpc>
                <a:spcPct val="200000"/>
              </a:lnSpc>
              <a:spcBef>
                <a:spcPts val="0"/>
              </a:spcBef>
              <a:spcAft>
                <a:spcPts val="0"/>
              </a:spcAft>
              <a:buClr>
                <a:schemeClr val="dk2"/>
              </a:buClr>
              <a:buSzPts val="1800"/>
              <a:buFont typeface="Raleway"/>
              <a:buAutoNum type="arabicPeriod"/>
            </a:pPr>
            <a:r>
              <a:rPr lang="it" sz="1800" b="1">
                <a:solidFill>
                  <a:schemeClr val="dk2"/>
                </a:solidFill>
                <a:latin typeface="Raleway"/>
                <a:ea typeface="Raleway"/>
                <a:cs typeface="Raleway"/>
                <a:sym typeface="Raleway"/>
              </a:rPr>
              <a:t>Prototyping</a:t>
            </a:r>
            <a:endParaRPr sz="1800" b="1">
              <a:solidFill>
                <a:schemeClr val="dk2"/>
              </a:solidFill>
              <a:latin typeface="Raleway"/>
              <a:ea typeface="Raleway"/>
              <a:cs typeface="Raleway"/>
              <a:sym typeface="Raleway"/>
            </a:endParaRPr>
          </a:p>
          <a:p>
            <a:pPr marL="457200" marR="0" lvl="0" indent="-342900" algn="l" rtl="0">
              <a:lnSpc>
                <a:spcPct val="200000"/>
              </a:lnSpc>
              <a:spcBef>
                <a:spcPts val="0"/>
              </a:spcBef>
              <a:spcAft>
                <a:spcPts val="0"/>
              </a:spcAft>
              <a:buClr>
                <a:schemeClr val="dk2"/>
              </a:buClr>
              <a:buSzPts val="1800"/>
              <a:buFont typeface="Raleway"/>
              <a:buAutoNum type="arabicPeriod"/>
            </a:pPr>
            <a:r>
              <a:rPr lang="it" sz="1800" b="1">
                <a:solidFill>
                  <a:schemeClr val="dk2"/>
                </a:solidFill>
                <a:latin typeface="Raleway"/>
                <a:ea typeface="Raleway"/>
                <a:cs typeface="Raleway"/>
                <a:sym typeface="Raleway"/>
              </a:rPr>
              <a:t>Evaluation</a:t>
            </a:r>
            <a:endParaRPr sz="1800" b="1">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pic>
        <p:nvPicPr>
          <p:cNvPr id="98" name="Google Shape;98;gd06f5fdf52_3_24"/>
          <p:cNvPicPr preferRelativeResize="0"/>
          <p:nvPr/>
        </p:nvPicPr>
        <p:blipFill>
          <a:blip r:embed="rId3">
            <a:alphaModFix/>
          </a:blip>
          <a:stretch>
            <a:fillRect/>
          </a:stretch>
        </p:blipFill>
        <p:spPr>
          <a:xfrm>
            <a:off x="5473725" y="1950575"/>
            <a:ext cx="2591675" cy="2497425"/>
          </a:xfrm>
          <a:prstGeom prst="rect">
            <a:avLst/>
          </a:prstGeom>
          <a:noFill/>
          <a:ln>
            <a:noFill/>
          </a:ln>
        </p:spPr>
      </p:pic>
      <p:sp>
        <p:nvSpPr>
          <p:cNvPr id="99" name="Google Shape;99;gd06f5fdf52_3_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4</a:t>
            </a:fld>
            <a:r>
              <a:rPr lang="it"/>
              <a:t>/67</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ge0e52e256f_1_575" title="Paper Prototype Demo - Team Segnali di Fumo.mp4">
            <a:hlinkClick r:id="rId3"/>
          </p:cNvPr>
          <p:cNvPicPr preferRelativeResize="0"/>
          <p:nvPr/>
        </p:nvPicPr>
        <p:blipFill>
          <a:blip r:embed="rId4">
            <a:alphaModFix/>
          </a:blip>
          <a:stretch>
            <a:fillRect/>
          </a:stretch>
        </p:blipFill>
        <p:spPr>
          <a:xfrm>
            <a:off x="233925" y="152400"/>
            <a:ext cx="8602133" cy="4838700"/>
          </a:xfrm>
          <a:prstGeom prst="rect">
            <a:avLst/>
          </a:prstGeom>
          <a:noFill/>
          <a:ln>
            <a:noFill/>
          </a:ln>
        </p:spPr>
      </p:pic>
      <p:sp>
        <p:nvSpPr>
          <p:cNvPr id="383" name="Google Shape;383;ge0e52e256f_1_57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40</a:t>
            </a:fld>
            <a:r>
              <a:rPr lang="it"/>
              <a:t>/67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7"/>
        <p:cNvGrpSpPr/>
        <p:nvPr/>
      </p:nvGrpSpPr>
      <p:grpSpPr>
        <a:xfrm>
          <a:off x="0" y="0"/>
          <a:ext cx="0" cy="0"/>
          <a:chOff x="0" y="0"/>
          <a:chExt cx="0" cy="0"/>
        </a:xfrm>
      </p:grpSpPr>
      <p:sp>
        <p:nvSpPr>
          <p:cNvPr id="388" name="Google Shape;388;gddf216c93f_0_216"/>
          <p:cNvSpPr txBox="1"/>
          <p:nvPr/>
        </p:nvSpPr>
        <p:spPr>
          <a:xfrm>
            <a:off x="374753" y="389742"/>
            <a:ext cx="2844900" cy="10329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lt1"/>
              </a:buClr>
              <a:buSzPts val="5647"/>
              <a:buFont typeface="Raleway"/>
              <a:buNone/>
            </a:pPr>
            <a:endParaRPr/>
          </a:p>
        </p:txBody>
      </p:sp>
      <p:cxnSp>
        <p:nvCxnSpPr>
          <p:cNvPr id="389" name="Google Shape;389;gddf216c93f_0_216"/>
          <p:cNvCxnSpPr/>
          <p:nvPr/>
        </p:nvCxnSpPr>
        <p:spPr>
          <a:xfrm>
            <a:off x="431325" y="421725"/>
            <a:ext cx="8291100" cy="0"/>
          </a:xfrm>
          <a:prstGeom prst="straightConnector1">
            <a:avLst/>
          </a:prstGeom>
          <a:noFill/>
          <a:ln w="38100" cap="flat" cmpd="sng">
            <a:solidFill>
              <a:srgbClr val="F46524"/>
            </a:solidFill>
            <a:prstDash val="solid"/>
            <a:round/>
            <a:headEnd type="none" w="med" len="med"/>
            <a:tailEnd type="none" w="med" len="med"/>
          </a:ln>
        </p:spPr>
      </p:cxnSp>
      <p:cxnSp>
        <p:nvCxnSpPr>
          <p:cNvPr id="390" name="Google Shape;390;gddf216c93f_0_216"/>
          <p:cNvCxnSpPr/>
          <p:nvPr/>
        </p:nvCxnSpPr>
        <p:spPr>
          <a:xfrm>
            <a:off x="431325" y="4765125"/>
            <a:ext cx="8291100" cy="0"/>
          </a:xfrm>
          <a:prstGeom prst="straightConnector1">
            <a:avLst/>
          </a:prstGeom>
          <a:noFill/>
          <a:ln w="38100" cap="flat" cmpd="sng">
            <a:solidFill>
              <a:srgbClr val="F46524"/>
            </a:solidFill>
            <a:prstDash val="solid"/>
            <a:round/>
            <a:headEnd type="none" w="med" len="med"/>
            <a:tailEnd type="none" w="med" len="med"/>
          </a:ln>
        </p:spPr>
      </p:cxnSp>
      <p:sp>
        <p:nvSpPr>
          <p:cNvPr id="391" name="Google Shape;391;gddf216c93f_0_216"/>
          <p:cNvSpPr txBox="1"/>
          <p:nvPr/>
        </p:nvSpPr>
        <p:spPr>
          <a:xfrm>
            <a:off x="2034150" y="2270175"/>
            <a:ext cx="5075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b="1">
                <a:solidFill>
                  <a:srgbClr val="F46524"/>
                </a:solidFill>
                <a:latin typeface="Raleway"/>
                <a:ea typeface="Raleway"/>
                <a:cs typeface="Raleway"/>
                <a:sym typeface="Raleway"/>
              </a:rPr>
              <a:t>Prototipo High Fidelity </a:t>
            </a:r>
            <a:r>
              <a:rPr lang="it" sz="3000" b="1">
                <a:solidFill>
                  <a:schemeClr val="lt1"/>
                </a:solidFill>
                <a:latin typeface="Raleway"/>
                <a:ea typeface="Raleway"/>
                <a:cs typeface="Raleway"/>
                <a:sym typeface="Raleway"/>
              </a:rPr>
              <a:t>✨</a:t>
            </a:r>
            <a:endParaRPr sz="3000" b="1">
              <a:solidFill>
                <a:srgbClr val="F46524"/>
              </a:solidFill>
              <a:latin typeface="Raleway"/>
              <a:ea typeface="Raleway"/>
              <a:cs typeface="Raleway"/>
              <a:sym typeface="Raleway"/>
            </a:endParaRPr>
          </a:p>
        </p:txBody>
      </p:sp>
      <p:sp>
        <p:nvSpPr>
          <p:cNvPr id="392" name="Google Shape;392;gddf216c93f_0_2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solidFill>
                  <a:srgbClr val="000000"/>
                </a:solidFill>
              </a:rPr>
              <a:t>41</a:t>
            </a:fld>
            <a:r>
              <a:rPr lang="it">
                <a:solidFill>
                  <a:srgbClr val="000000"/>
                </a:solidFill>
              </a:rPr>
              <a:t>/67</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e0e52e256f_2_370"/>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Prototipo in Adobe XD</a:t>
            </a:r>
            <a:endParaRPr>
              <a:solidFill>
                <a:schemeClr val="dk1"/>
              </a:solidFill>
            </a:endParaRPr>
          </a:p>
        </p:txBody>
      </p:sp>
      <p:sp>
        <p:nvSpPr>
          <p:cNvPr id="398" name="Google Shape;398;ge0e52e256f_2_370"/>
          <p:cNvSpPr txBox="1"/>
          <p:nvPr/>
        </p:nvSpPr>
        <p:spPr>
          <a:xfrm>
            <a:off x="367500" y="603771"/>
            <a:ext cx="8409000" cy="5841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900"/>
              <a:buFont typeface="Arial"/>
              <a:buNone/>
            </a:pPr>
            <a:r>
              <a:rPr lang="it" sz="1800">
                <a:solidFill>
                  <a:schemeClr val="dk2"/>
                </a:solidFill>
                <a:latin typeface="Raleway"/>
                <a:ea typeface="Raleway"/>
                <a:cs typeface="Raleway"/>
                <a:sym typeface="Raleway"/>
              </a:rPr>
              <a:t>A partire dal paper prototype, tramite XD, siamo andati a creare un prototipo </a:t>
            </a:r>
            <a:r>
              <a:rPr lang="it" sz="1800" b="1">
                <a:solidFill>
                  <a:schemeClr val="dk2"/>
                </a:solidFill>
                <a:latin typeface="Raleway"/>
                <a:ea typeface="Raleway"/>
                <a:cs typeface="Raleway"/>
                <a:sym typeface="Raleway"/>
              </a:rPr>
              <a:t>interattivo</a:t>
            </a:r>
            <a:r>
              <a:rPr lang="it" sz="1800">
                <a:solidFill>
                  <a:schemeClr val="dk2"/>
                </a:solidFill>
                <a:latin typeface="Raleway"/>
                <a:ea typeface="Raleway"/>
                <a:cs typeface="Raleway"/>
                <a:sym typeface="Raleway"/>
              </a:rPr>
              <a:t>, per poter testare l’interazione degli utenti e valutare la User Experience con la nostra interfaccia grafica.</a:t>
            </a: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r>
              <a:rPr lang="it" sz="1800">
                <a:solidFill>
                  <a:schemeClr val="dk2"/>
                </a:solidFill>
                <a:latin typeface="Raleway"/>
                <a:ea typeface="Raleway"/>
                <a:cs typeface="Raleway"/>
                <a:sym typeface="Raleway"/>
              </a:rPr>
              <a:t>Per la sua realizzazione abbiamo seguito le </a:t>
            </a:r>
            <a:r>
              <a:rPr lang="it" sz="1800" b="1">
                <a:solidFill>
                  <a:schemeClr val="dk2"/>
                </a:solidFill>
                <a:latin typeface="Raleway"/>
                <a:ea typeface="Raleway"/>
                <a:cs typeface="Raleway"/>
                <a:sym typeface="Raleway"/>
              </a:rPr>
              <a:t>10 euristiche di Nielsen</a:t>
            </a:r>
            <a:r>
              <a:rPr lang="it" sz="1800">
                <a:solidFill>
                  <a:schemeClr val="dk2"/>
                </a:solidFill>
                <a:latin typeface="Raleway"/>
                <a:ea typeface="Raleway"/>
                <a:cs typeface="Raleway"/>
                <a:sym typeface="Raleway"/>
              </a:rPr>
              <a:t> e le linee guida di </a:t>
            </a:r>
            <a:r>
              <a:rPr lang="it" sz="1800" b="1">
                <a:solidFill>
                  <a:schemeClr val="dk2"/>
                </a:solidFill>
                <a:latin typeface="Raleway"/>
                <a:ea typeface="Raleway"/>
                <a:cs typeface="Raleway"/>
                <a:sym typeface="Raleway"/>
              </a:rPr>
              <a:t>Google Material Design</a:t>
            </a:r>
            <a:r>
              <a:rPr lang="it" sz="1800">
                <a:solidFill>
                  <a:schemeClr val="dk2"/>
                </a:solidFill>
                <a:latin typeface="Raleway"/>
                <a:ea typeface="Raleway"/>
                <a:cs typeface="Raleway"/>
                <a:sym typeface="Raleway"/>
              </a:rPr>
              <a:t> (che fornisce regole per l'utilizzo di un sistema grid, fonts e palette colori).</a:t>
            </a: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r>
              <a:rPr lang="it" sz="1800">
                <a:solidFill>
                  <a:schemeClr val="dk2"/>
                </a:solidFill>
                <a:latin typeface="Raleway"/>
                <a:ea typeface="Raleway"/>
                <a:cs typeface="Raleway"/>
                <a:sym typeface="Raleway"/>
              </a:rPr>
              <a:t>Per le icone non ISO, ci siamo affidati a quelle di Google Fonts, in quanto molto diffuse oggigiorno e per questo riconoscibili a colpo d’occhio da diverse tipologie di utenti. </a:t>
            </a: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399" name="Google Shape;399;ge0e52e256f_2_37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42</a:t>
            </a:fld>
            <a:r>
              <a:rPr lang="it"/>
              <a:t>/67</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gddf216c93f_0_223"/>
          <p:cNvPicPr preferRelativeResize="0"/>
          <p:nvPr/>
        </p:nvPicPr>
        <p:blipFill>
          <a:blip r:embed="rId3">
            <a:alphaModFix/>
          </a:blip>
          <a:stretch>
            <a:fillRect/>
          </a:stretch>
        </p:blipFill>
        <p:spPr>
          <a:xfrm>
            <a:off x="1589472" y="640691"/>
            <a:ext cx="5965051" cy="3862124"/>
          </a:xfrm>
          <a:prstGeom prst="rect">
            <a:avLst/>
          </a:prstGeom>
          <a:noFill/>
          <a:ln>
            <a:noFill/>
          </a:ln>
        </p:spPr>
      </p:pic>
      <p:sp>
        <p:nvSpPr>
          <p:cNvPr id="405" name="Google Shape;405;gddf216c93f_0_223"/>
          <p:cNvSpPr txBox="1"/>
          <p:nvPr/>
        </p:nvSpPr>
        <p:spPr>
          <a:xfrm>
            <a:off x="2242950" y="0"/>
            <a:ext cx="4658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3000" b="1">
                <a:solidFill>
                  <a:schemeClr val="dk1"/>
                </a:solidFill>
                <a:latin typeface="Raleway"/>
                <a:ea typeface="Raleway"/>
                <a:cs typeface="Raleway"/>
                <a:sym typeface="Raleway"/>
              </a:rPr>
              <a:t>Euristiche di Nielsen</a:t>
            </a:r>
            <a:endParaRPr/>
          </a:p>
        </p:txBody>
      </p:sp>
      <p:sp>
        <p:nvSpPr>
          <p:cNvPr id="406" name="Google Shape;406;gddf216c93f_0_2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43</a:t>
            </a:fld>
            <a:r>
              <a:rPr lang="it"/>
              <a:t>/67</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ge10addef4b_0_0"/>
          <p:cNvPicPr preferRelativeResize="0"/>
          <p:nvPr/>
        </p:nvPicPr>
        <p:blipFill>
          <a:blip r:embed="rId3">
            <a:alphaModFix/>
          </a:blip>
          <a:stretch>
            <a:fillRect/>
          </a:stretch>
        </p:blipFill>
        <p:spPr>
          <a:xfrm>
            <a:off x="1078675" y="167475"/>
            <a:ext cx="1540831" cy="993725"/>
          </a:xfrm>
          <a:prstGeom prst="rect">
            <a:avLst/>
          </a:prstGeom>
          <a:noFill/>
          <a:ln>
            <a:noFill/>
          </a:ln>
        </p:spPr>
      </p:pic>
      <p:pic>
        <p:nvPicPr>
          <p:cNvPr id="412" name="Google Shape;412;ge10addef4b_0_0"/>
          <p:cNvPicPr preferRelativeResize="0"/>
          <p:nvPr/>
        </p:nvPicPr>
        <p:blipFill>
          <a:blip r:embed="rId4">
            <a:alphaModFix/>
          </a:blip>
          <a:stretch>
            <a:fillRect/>
          </a:stretch>
        </p:blipFill>
        <p:spPr>
          <a:xfrm>
            <a:off x="209775" y="167475"/>
            <a:ext cx="868900" cy="993725"/>
          </a:xfrm>
          <a:prstGeom prst="rect">
            <a:avLst/>
          </a:prstGeom>
          <a:noFill/>
          <a:ln>
            <a:noFill/>
          </a:ln>
        </p:spPr>
      </p:pic>
      <p:pic>
        <p:nvPicPr>
          <p:cNvPr id="413" name="Google Shape;413;ge10addef4b_0_0"/>
          <p:cNvPicPr preferRelativeResize="0"/>
          <p:nvPr/>
        </p:nvPicPr>
        <p:blipFill>
          <a:blip r:embed="rId5">
            <a:alphaModFix/>
          </a:blip>
          <a:stretch>
            <a:fillRect/>
          </a:stretch>
        </p:blipFill>
        <p:spPr>
          <a:xfrm>
            <a:off x="3946676" y="167475"/>
            <a:ext cx="1184318" cy="993725"/>
          </a:xfrm>
          <a:prstGeom prst="rect">
            <a:avLst/>
          </a:prstGeom>
          <a:noFill/>
          <a:ln>
            <a:noFill/>
          </a:ln>
        </p:spPr>
      </p:pic>
      <p:pic>
        <p:nvPicPr>
          <p:cNvPr id="414" name="Google Shape;414;ge10addef4b_0_0"/>
          <p:cNvPicPr preferRelativeResize="0"/>
          <p:nvPr/>
        </p:nvPicPr>
        <p:blipFill>
          <a:blip r:embed="rId6">
            <a:alphaModFix/>
          </a:blip>
          <a:stretch>
            <a:fillRect/>
          </a:stretch>
        </p:blipFill>
        <p:spPr>
          <a:xfrm>
            <a:off x="3094900" y="167475"/>
            <a:ext cx="851764" cy="993725"/>
          </a:xfrm>
          <a:prstGeom prst="rect">
            <a:avLst/>
          </a:prstGeom>
          <a:noFill/>
          <a:ln>
            <a:noFill/>
          </a:ln>
        </p:spPr>
      </p:pic>
      <p:pic>
        <p:nvPicPr>
          <p:cNvPr id="415" name="Google Shape;415;ge10addef4b_0_0"/>
          <p:cNvPicPr preferRelativeResize="0"/>
          <p:nvPr/>
        </p:nvPicPr>
        <p:blipFill>
          <a:blip r:embed="rId7">
            <a:alphaModFix/>
          </a:blip>
          <a:stretch>
            <a:fillRect/>
          </a:stretch>
        </p:blipFill>
        <p:spPr>
          <a:xfrm>
            <a:off x="7011600" y="167463"/>
            <a:ext cx="1813900" cy="1700845"/>
          </a:xfrm>
          <a:prstGeom prst="rect">
            <a:avLst/>
          </a:prstGeom>
          <a:noFill/>
          <a:ln>
            <a:noFill/>
          </a:ln>
        </p:spPr>
      </p:pic>
      <p:pic>
        <p:nvPicPr>
          <p:cNvPr id="416" name="Google Shape;416;ge10addef4b_0_0"/>
          <p:cNvPicPr preferRelativeResize="0"/>
          <p:nvPr/>
        </p:nvPicPr>
        <p:blipFill>
          <a:blip r:embed="rId8">
            <a:alphaModFix/>
          </a:blip>
          <a:stretch>
            <a:fillRect/>
          </a:stretch>
        </p:blipFill>
        <p:spPr>
          <a:xfrm>
            <a:off x="6142698" y="167475"/>
            <a:ext cx="868900" cy="1025506"/>
          </a:xfrm>
          <a:prstGeom prst="rect">
            <a:avLst/>
          </a:prstGeom>
          <a:noFill/>
          <a:ln>
            <a:noFill/>
          </a:ln>
        </p:spPr>
      </p:pic>
      <p:pic>
        <p:nvPicPr>
          <p:cNvPr id="417" name="Google Shape;417;ge10addef4b_0_0"/>
          <p:cNvPicPr preferRelativeResize="0"/>
          <p:nvPr/>
        </p:nvPicPr>
        <p:blipFill>
          <a:blip r:embed="rId9">
            <a:alphaModFix/>
          </a:blip>
          <a:stretch>
            <a:fillRect/>
          </a:stretch>
        </p:blipFill>
        <p:spPr>
          <a:xfrm>
            <a:off x="1051750" y="1419025"/>
            <a:ext cx="1813902" cy="3677500"/>
          </a:xfrm>
          <a:prstGeom prst="rect">
            <a:avLst/>
          </a:prstGeom>
          <a:noFill/>
          <a:ln>
            <a:noFill/>
          </a:ln>
        </p:spPr>
      </p:pic>
      <p:pic>
        <p:nvPicPr>
          <p:cNvPr id="418" name="Google Shape;418;ge10addef4b_0_0"/>
          <p:cNvPicPr preferRelativeResize="0"/>
          <p:nvPr/>
        </p:nvPicPr>
        <p:blipFill>
          <a:blip r:embed="rId10">
            <a:alphaModFix/>
          </a:blip>
          <a:stretch>
            <a:fillRect/>
          </a:stretch>
        </p:blipFill>
        <p:spPr>
          <a:xfrm>
            <a:off x="209775" y="1482575"/>
            <a:ext cx="841978" cy="993725"/>
          </a:xfrm>
          <a:prstGeom prst="rect">
            <a:avLst/>
          </a:prstGeom>
          <a:noFill/>
          <a:ln>
            <a:noFill/>
          </a:ln>
        </p:spPr>
      </p:pic>
      <p:pic>
        <p:nvPicPr>
          <p:cNvPr id="419" name="Google Shape;419;ge10addef4b_0_0"/>
          <p:cNvPicPr preferRelativeResize="0"/>
          <p:nvPr/>
        </p:nvPicPr>
        <p:blipFill>
          <a:blip r:embed="rId11">
            <a:alphaModFix/>
          </a:blip>
          <a:stretch>
            <a:fillRect/>
          </a:stretch>
        </p:blipFill>
        <p:spPr>
          <a:xfrm>
            <a:off x="225826" y="4039250"/>
            <a:ext cx="809886" cy="993725"/>
          </a:xfrm>
          <a:prstGeom prst="rect">
            <a:avLst/>
          </a:prstGeom>
          <a:noFill/>
          <a:ln>
            <a:noFill/>
          </a:ln>
        </p:spPr>
      </p:pic>
      <p:pic>
        <p:nvPicPr>
          <p:cNvPr id="420" name="Google Shape;420;ge10addef4b_0_0"/>
          <p:cNvPicPr preferRelativeResize="0"/>
          <p:nvPr/>
        </p:nvPicPr>
        <p:blipFill>
          <a:blip r:embed="rId12">
            <a:alphaModFix/>
          </a:blip>
          <a:stretch>
            <a:fillRect/>
          </a:stretch>
        </p:blipFill>
        <p:spPr>
          <a:xfrm>
            <a:off x="225826" y="2758837"/>
            <a:ext cx="809875" cy="997882"/>
          </a:xfrm>
          <a:prstGeom prst="rect">
            <a:avLst/>
          </a:prstGeom>
          <a:noFill/>
          <a:ln>
            <a:noFill/>
          </a:ln>
        </p:spPr>
      </p:pic>
      <p:pic>
        <p:nvPicPr>
          <p:cNvPr id="421" name="Google Shape;421;ge10addef4b_0_0"/>
          <p:cNvPicPr preferRelativeResize="0"/>
          <p:nvPr/>
        </p:nvPicPr>
        <p:blipFill>
          <a:blip r:embed="rId13">
            <a:alphaModFix/>
          </a:blip>
          <a:stretch>
            <a:fillRect/>
          </a:stretch>
        </p:blipFill>
        <p:spPr>
          <a:xfrm>
            <a:off x="2943049" y="1441297"/>
            <a:ext cx="888403" cy="1038193"/>
          </a:xfrm>
          <a:prstGeom prst="rect">
            <a:avLst/>
          </a:prstGeom>
          <a:noFill/>
          <a:ln>
            <a:noFill/>
          </a:ln>
        </p:spPr>
      </p:pic>
      <p:pic>
        <p:nvPicPr>
          <p:cNvPr id="422" name="Google Shape;422;ge10addef4b_0_0"/>
          <p:cNvPicPr preferRelativeResize="0"/>
          <p:nvPr/>
        </p:nvPicPr>
        <p:blipFill>
          <a:blip r:embed="rId14">
            <a:alphaModFix/>
          </a:blip>
          <a:stretch>
            <a:fillRect/>
          </a:stretch>
        </p:blipFill>
        <p:spPr>
          <a:xfrm>
            <a:off x="3848078" y="1419036"/>
            <a:ext cx="1852246" cy="1038202"/>
          </a:xfrm>
          <a:prstGeom prst="rect">
            <a:avLst/>
          </a:prstGeom>
          <a:noFill/>
          <a:ln>
            <a:noFill/>
          </a:ln>
        </p:spPr>
      </p:pic>
      <p:pic>
        <p:nvPicPr>
          <p:cNvPr id="423" name="Google Shape;423;ge10addef4b_0_0"/>
          <p:cNvPicPr preferRelativeResize="0"/>
          <p:nvPr/>
        </p:nvPicPr>
        <p:blipFill>
          <a:blip r:embed="rId15">
            <a:alphaModFix/>
          </a:blip>
          <a:stretch>
            <a:fillRect/>
          </a:stretch>
        </p:blipFill>
        <p:spPr>
          <a:xfrm>
            <a:off x="6082475" y="2217800"/>
            <a:ext cx="809875" cy="1005027"/>
          </a:xfrm>
          <a:prstGeom prst="rect">
            <a:avLst/>
          </a:prstGeom>
          <a:noFill/>
          <a:ln>
            <a:noFill/>
          </a:ln>
        </p:spPr>
      </p:pic>
      <p:pic>
        <p:nvPicPr>
          <p:cNvPr id="424" name="Google Shape;424;ge10addef4b_0_0"/>
          <p:cNvPicPr preferRelativeResize="0"/>
          <p:nvPr/>
        </p:nvPicPr>
        <p:blipFill>
          <a:blip r:embed="rId16">
            <a:alphaModFix/>
          </a:blip>
          <a:stretch>
            <a:fillRect/>
          </a:stretch>
        </p:blipFill>
        <p:spPr>
          <a:xfrm>
            <a:off x="6082475" y="3252950"/>
            <a:ext cx="2743026" cy="1430541"/>
          </a:xfrm>
          <a:prstGeom prst="rect">
            <a:avLst/>
          </a:prstGeom>
          <a:noFill/>
          <a:ln>
            <a:noFill/>
          </a:ln>
        </p:spPr>
      </p:pic>
      <p:pic>
        <p:nvPicPr>
          <p:cNvPr id="425" name="Google Shape;425;ge10addef4b_0_0"/>
          <p:cNvPicPr preferRelativeResize="0"/>
          <p:nvPr/>
        </p:nvPicPr>
        <p:blipFill>
          <a:blip r:embed="rId17">
            <a:alphaModFix/>
          </a:blip>
          <a:stretch>
            <a:fillRect/>
          </a:stretch>
        </p:blipFill>
        <p:spPr>
          <a:xfrm>
            <a:off x="2943050" y="2626562"/>
            <a:ext cx="892385" cy="1078300"/>
          </a:xfrm>
          <a:prstGeom prst="rect">
            <a:avLst/>
          </a:prstGeom>
          <a:noFill/>
          <a:ln>
            <a:noFill/>
          </a:ln>
        </p:spPr>
      </p:pic>
      <p:pic>
        <p:nvPicPr>
          <p:cNvPr id="426" name="Google Shape;426;ge10addef4b_0_0"/>
          <p:cNvPicPr preferRelativeResize="0"/>
          <p:nvPr/>
        </p:nvPicPr>
        <p:blipFill>
          <a:blip r:embed="rId18">
            <a:alphaModFix/>
          </a:blip>
          <a:stretch>
            <a:fillRect/>
          </a:stretch>
        </p:blipFill>
        <p:spPr>
          <a:xfrm>
            <a:off x="3841251" y="2617166"/>
            <a:ext cx="1540825" cy="1097084"/>
          </a:xfrm>
          <a:prstGeom prst="rect">
            <a:avLst/>
          </a:prstGeom>
          <a:noFill/>
          <a:ln>
            <a:noFill/>
          </a:ln>
        </p:spPr>
      </p:pic>
      <p:pic>
        <p:nvPicPr>
          <p:cNvPr id="427" name="Google Shape;427;ge10addef4b_0_0"/>
          <p:cNvPicPr preferRelativeResize="0"/>
          <p:nvPr/>
        </p:nvPicPr>
        <p:blipFill>
          <a:blip r:embed="rId19">
            <a:alphaModFix/>
          </a:blip>
          <a:stretch>
            <a:fillRect/>
          </a:stretch>
        </p:blipFill>
        <p:spPr>
          <a:xfrm>
            <a:off x="2943051" y="3874175"/>
            <a:ext cx="892375" cy="1081667"/>
          </a:xfrm>
          <a:prstGeom prst="rect">
            <a:avLst/>
          </a:prstGeom>
          <a:noFill/>
          <a:ln>
            <a:noFill/>
          </a:ln>
        </p:spPr>
      </p:pic>
      <p:pic>
        <p:nvPicPr>
          <p:cNvPr id="428" name="Google Shape;428;ge10addef4b_0_0"/>
          <p:cNvPicPr preferRelativeResize="0"/>
          <p:nvPr/>
        </p:nvPicPr>
        <p:blipFill>
          <a:blip r:embed="rId20">
            <a:alphaModFix/>
          </a:blip>
          <a:stretch>
            <a:fillRect/>
          </a:stretch>
        </p:blipFill>
        <p:spPr>
          <a:xfrm>
            <a:off x="3835425" y="3883575"/>
            <a:ext cx="1114975" cy="1062875"/>
          </a:xfrm>
          <a:prstGeom prst="rect">
            <a:avLst/>
          </a:prstGeom>
          <a:noFill/>
          <a:ln>
            <a:noFill/>
          </a:ln>
        </p:spPr>
      </p:pic>
      <p:sp>
        <p:nvSpPr>
          <p:cNvPr id="429" name="Google Shape;429;ge10addef4b_0_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44</a:t>
            </a:fld>
            <a:r>
              <a:rPr lang="it"/>
              <a:t>/67</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e0e52e256f_2_417"/>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Design System</a:t>
            </a:r>
            <a:endParaRPr>
              <a:solidFill>
                <a:schemeClr val="dk1"/>
              </a:solidFill>
            </a:endParaRPr>
          </a:p>
        </p:txBody>
      </p:sp>
      <p:pic>
        <p:nvPicPr>
          <p:cNvPr id="435" name="Google Shape;435;ge0e52e256f_2_417"/>
          <p:cNvPicPr preferRelativeResize="0"/>
          <p:nvPr/>
        </p:nvPicPr>
        <p:blipFill>
          <a:blip r:embed="rId3">
            <a:alphaModFix/>
          </a:blip>
          <a:stretch>
            <a:fillRect/>
          </a:stretch>
        </p:blipFill>
        <p:spPr>
          <a:xfrm>
            <a:off x="152400" y="792000"/>
            <a:ext cx="8839199" cy="3553673"/>
          </a:xfrm>
          <a:prstGeom prst="rect">
            <a:avLst/>
          </a:prstGeom>
          <a:noFill/>
          <a:ln>
            <a:noFill/>
          </a:ln>
        </p:spPr>
      </p:pic>
      <p:pic>
        <p:nvPicPr>
          <p:cNvPr id="436" name="Google Shape;436;ge0e52e256f_2_417"/>
          <p:cNvPicPr preferRelativeResize="0"/>
          <p:nvPr/>
        </p:nvPicPr>
        <p:blipFill>
          <a:blip r:embed="rId4">
            <a:alphaModFix/>
          </a:blip>
          <a:stretch>
            <a:fillRect/>
          </a:stretch>
        </p:blipFill>
        <p:spPr>
          <a:xfrm>
            <a:off x="152400" y="3287300"/>
            <a:ext cx="3423149" cy="1684975"/>
          </a:xfrm>
          <a:prstGeom prst="rect">
            <a:avLst/>
          </a:prstGeom>
          <a:noFill/>
          <a:ln>
            <a:noFill/>
          </a:ln>
        </p:spPr>
      </p:pic>
      <p:sp>
        <p:nvSpPr>
          <p:cNvPr id="437" name="Google Shape;437;ge0e52e256f_2_4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45</a:t>
            </a:fld>
            <a:r>
              <a:rPr lang="it"/>
              <a:t>/67</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e0e52e256f_2_375"/>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Alcune delle Icone Google utilizzate</a:t>
            </a:r>
            <a:endParaRPr>
              <a:solidFill>
                <a:schemeClr val="dk1"/>
              </a:solidFill>
            </a:endParaRPr>
          </a:p>
        </p:txBody>
      </p:sp>
      <p:sp>
        <p:nvSpPr>
          <p:cNvPr id="443" name="Google Shape;443;ge0e52e256f_2_375"/>
          <p:cNvSpPr txBox="1"/>
          <p:nvPr/>
        </p:nvSpPr>
        <p:spPr>
          <a:xfrm>
            <a:off x="367500" y="857851"/>
            <a:ext cx="8409000" cy="2516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900"/>
              <a:buFont typeface="Arial"/>
              <a:buNone/>
            </a:pP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pic>
        <p:nvPicPr>
          <p:cNvPr id="444" name="Google Shape;444;ge0e52e256f_2_375"/>
          <p:cNvPicPr preferRelativeResize="0"/>
          <p:nvPr/>
        </p:nvPicPr>
        <p:blipFill>
          <a:blip r:embed="rId3">
            <a:alphaModFix/>
          </a:blip>
          <a:stretch>
            <a:fillRect/>
          </a:stretch>
        </p:blipFill>
        <p:spPr>
          <a:xfrm>
            <a:off x="557175" y="857846"/>
            <a:ext cx="571500" cy="571500"/>
          </a:xfrm>
          <a:prstGeom prst="rect">
            <a:avLst/>
          </a:prstGeom>
          <a:noFill/>
          <a:ln>
            <a:noFill/>
          </a:ln>
        </p:spPr>
      </p:pic>
      <p:pic>
        <p:nvPicPr>
          <p:cNvPr id="445" name="Google Shape;445;ge0e52e256f_2_375"/>
          <p:cNvPicPr preferRelativeResize="0"/>
          <p:nvPr/>
        </p:nvPicPr>
        <p:blipFill>
          <a:blip r:embed="rId4">
            <a:alphaModFix/>
          </a:blip>
          <a:stretch>
            <a:fillRect/>
          </a:stretch>
        </p:blipFill>
        <p:spPr>
          <a:xfrm>
            <a:off x="4305300" y="810221"/>
            <a:ext cx="666750" cy="666750"/>
          </a:xfrm>
          <a:prstGeom prst="rect">
            <a:avLst/>
          </a:prstGeom>
          <a:noFill/>
          <a:ln>
            <a:noFill/>
          </a:ln>
        </p:spPr>
      </p:pic>
      <p:pic>
        <p:nvPicPr>
          <p:cNvPr id="446" name="Google Shape;446;ge0e52e256f_2_375"/>
          <p:cNvPicPr preferRelativeResize="0"/>
          <p:nvPr/>
        </p:nvPicPr>
        <p:blipFill>
          <a:blip r:embed="rId5">
            <a:alphaModFix/>
          </a:blip>
          <a:stretch>
            <a:fillRect/>
          </a:stretch>
        </p:blipFill>
        <p:spPr>
          <a:xfrm>
            <a:off x="2228838" y="750496"/>
            <a:ext cx="762000" cy="762000"/>
          </a:xfrm>
          <a:prstGeom prst="rect">
            <a:avLst/>
          </a:prstGeom>
          <a:noFill/>
          <a:ln>
            <a:noFill/>
          </a:ln>
        </p:spPr>
      </p:pic>
      <p:pic>
        <p:nvPicPr>
          <p:cNvPr id="447" name="Google Shape;447;ge0e52e256f_2_375"/>
          <p:cNvPicPr preferRelativeResize="0"/>
          <p:nvPr/>
        </p:nvPicPr>
        <p:blipFill>
          <a:blip r:embed="rId6">
            <a:alphaModFix/>
          </a:blip>
          <a:stretch>
            <a:fillRect/>
          </a:stretch>
        </p:blipFill>
        <p:spPr>
          <a:xfrm>
            <a:off x="6218375" y="857846"/>
            <a:ext cx="571500" cy="571500"/>
          </a:xfrm>
          <a:prstGeom prst="rect">
            <a:avLst/>
          </a:prstGeom>
          <a:noFill/>
          <a:ln>
            <a:noFill/>
          </a:ln>
        </p:spPr>
      </p:pic>
      <p:sp>
        <p:nvSpPr>
          <p:cNvPr id="448" name="Google Shape;448;ge0e52e256f_2_375"/>
          <p:cNvSpPr txBox="1"/>
          <p:nvPr/>
        </p:nvSpPr>
        <p:spPr>
          <a:xfrm>
            <a:off x="1284375" y="943500"/>
            <a:ext cx="76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Home</a:t>
            </a:r>
            <a:endParaRPr>
              <a:latin typeface="Raleway"/>
              <a:ea typeface="Raleway"/>
              <a:cs typeface="Raleway"/>
              <a:sym typeface="Raleway"/>
            </a:endParaRPr>
          </a:p>
        </p:txBody>
      </p:sp>
      <p:pic>
        <p:nvPicPr>
          <p:cNvPr id="449" name="Google Shape;449;ge0e52e256f_2_375"/>
          <p:cNvPicPr preferRelativeResize="0"/>
          <p:nvPr/>
        </p:nvPicPr>
        <p:blipFill>
          <a:blip r:embed="rId7">
            <a:alphaModFix/>
          </a:blip>
          <a:stretch>
            <a:fillRect/>
          </a:stretch>
        </p:blipFill>
        <p:spPr>
          <a:xfrm>
            <a:off x="2324100" y="2420171"/>
            <a:ext cx="571500" cy="571500"/>
          </a:xfrm>
          <a:prstGeom prst="rect">
            <a:avLst/>
          </a:prstGeom>
          <a:noFill/>
          <a:ln>
            <a:noFill/>
          </a:ln>
        </p:spPr>
      </p:pic>
      <p:pic>
        <p:nvPicPr>
          <p:cNvPr id="450" name="Google Shape;450;ge0e52e256f_2_375"/>
          <p:cNvPicPr preferRelativeResize="0"/>
          <p:nvPr/>
        </p:nvPicPr>
        <p:blipFill>
          <a:blip r:embed="rId8">
            <a:alphaModFix/>
          </a:blip>
          <a:stretch>
            <a:fillRect/>
          </a:stretch>
        </p:blipFill>
        <p:spPr>
          <a:xfrm>
            <a:off x="557175" y="1590696"/>
            <a:ext cx="571500" cy="514350"/>
          </a:xfrm>
          <a:prstGeom prst="rect">
            <a:avLst/>
          </a:prstGeom>
          <a:noFill/>
          <a:ln>
            <a:noFill/>
          </a:ln>
        </p:spPr>
      </p:pic>
      <p:pic>
        <p:nvPicPr>
          <p:cNvPr id="451" name="Google Shape;451;ge0e52e256f_2_375"/>
          <p:cNvPicPr preferRelativeResize="0"/>
          <p:nvPr/>
        </p:nvPicPr>
        <p:blipFill>
          <a:blip r:embed="rId9">
            <a:alphaModFix/>
          </a:blip>
          <a:stretch>
            <a:fillRect/>
          </a:stretch>
        </p:blipFill>
        <p:spPr>
          <a:xfrm>
            <a:off x="6218375" y="1562096"/>
            <a:ext cx="571500" cy="571500"/>
          </a:xfrm>
          <a:prstGeom prst="rect">
            <a:avLst/>
          </a:prstGeom>
          <a:noFill/>
          <a:ln>
            <a:noFill/>
          </a:ln>
        </p:spPr>
      </p:pic>
      <p:pic>
        <p:nvPicPr>
          <p:cNvPr id="452" name="Google Shape;452;ge0e52e256f_2_375"/>
          <p:cNvPicPr preferRelativeResize="0"/>
          <p:nvPr/>
        </p:nvPicPr>
        <p:blipFill>
          <a:blip r:embed="rId10">
            <a:alphaModFix/>
          </a:blip>
          <a:stretch>
            <a:fillRect/>
          </a:stretch>
        </p:blipFill>
        <p:spPr>
          <a:xfrm>
            <a:off x="557175" y="2420183"/>
            <a:ext cx="571500" cy="571500"/>
          </a:xfrm>
          <a:prstGeom prst="rect">
            <a:avLst/>
          </a:prstGeom>
          <a:noFill/>
          <a:ln>
            <a:noFill/>
          </a:ln>
        </p:spPr>
      </p:pic>
      <p:pic>
        <p:nvPicPr>
          <p:cNvPr id="453" name="Google Shape;453;ge0e52e256f_2_375"/>
          <p:cNvPicPr preferRelativeResize="0"/>
          <p:nvPr/>
        </p:nvPicPr>
        <p:blipFill>
          <a:blip r:embed="rId11">
            <a:alphaModFix/>
          </a:blip>
          <a:stretch>
            <a:fillRect/>
          </a:stretch>
        </p:blipFill>
        <p:spPr>
          <a:xfrm>
            <a:off x="4381513" y="2448755"/>
            <a:ext cx="514350" cy="514350"/>
          </a:xfrm>
          <a:prstGeom prst="rect">
            <a:avLst/>
          </a:prstGeom>
          <a:noFill/>
          <a:ln>
            <a:noFill/>
          </a:ln>
        </p:spPr>
      </p:pic>
      <p:pic>
        <p:nvPicPr>
          <p:cNvPr id="454" name="Google Shape;454;ge0e52e256f_2_375"/>
          <p:cNvPicPr preferRelativeResize="0"/>
          <p:nvPr/>
        </p:nvPicPr>
        <p:blipFill>
          <a:blip r:embed="rId12">
            <a:alphaModFix/>
          </a:blip>
          <a:stretch>
            <a:fillRect/>
          </a:stretch>
        </p:blipFill>
        <p:spPr>
          <a:xfrm>
            <a:off x="4438588" y="3371316"/>
            <a:ext cx="400200" cy="400200"/>
          </a:xfrm>
          <a:prstGeom prst="rect">
            <a:avLst/>
          </a:prstGeom>
          <a:noFill/>
          <a:ln>
            <a:noFill/>
          </a:ln>
        </p:spPr>
      </p:pic>
      <p:pic>
        <p:nvPicPr>
          <p:cNvPr id="455" name="Google Shape;455;ge0e52e256f_2_375"/>
          <p:cNvPicPr preferRelativeResize="0"/>
          <p:nvPr/>
        </p:nvPicPr>
        <p:blipFill>
          <a:blip r:embed="rId13">
            <a:alphaModFix/>
          </a:blip>
          <a:stretch>
            <a:fillRect/>
          </a:stretch>
        </p:blipFill>
        <p:spPr>
          <a:xfrm>
            <a:off x="2409750" y="3371314"/>
            <a:ext cx="400200" cy="400200"/>
          </a:xfrm>
          <a:prstGeom prst="rect">
            <a:avLst/>
          </a:prstGeom>
          <a:noFill/>
          <a:ln>
            <a:noFill/>
          </a:ln>
        </p:spPr>
      </p:pic>
      <p:pic>
        <p:nvPicPr>
          <p:cNvPr id="456" name="Google Shape;456;ge0e52e256f_2_375"/>
          <p:cNvPicPr preferRelativeResize="0"/>
          <p:nvPr/>
        </p:nvPicPr>
        <p:blipFill>
          <a:blip r:embed="rId14">
            <a:alphaModFix/>
          </a:blip>
          <a:stretch>
            <a:fillRect/>
          </a:stretch>
        </p:blipFill>
        <p:spPr>
          <a:xfrm>
            <a:off x="6355531" y="3251624"/>
            <a:ext cx="297188" cy="639600"/>
          </a:xfrm>
          <a:prstGeom prst="rect">
            <a:avLst/>
          </a:prstGeom>
          <a:noFill/>
          <a:ln>
            <a:noFill/>
          </a:ln>
        </p:spPr>
      </p:pic>
      <p:pic>
        <p:nvPicPr>
          <p:cNvPr id="457" name="Google Shape;457;ge0e52e256f_2_375"/>
          <p:cNvPicPr preferRelativeResize="0"/>
          <p:nvPr/>
        </p:nvPicPr>
        <p:blipFill>
          <a:blip r:embed="rId15">
            <a:alphaModFix/>
          </a:blip>
          <a:stretch>
            <a:fillRect/>
          </a:stretch>
        </p:blipFill>
        <p:spPr>
          <a:xfrm>
            <a:off x="580988" y="3306803"/>
            <a:ext cx="523875" cy="529221"/>
          </a:xfrm>
          <a:prstGeom prst="rect">
            <a:avLst/>
          </a:prstGeom>
          <a:noFill/>
          <a:ln>
            <a:noFill/>
          </a:ln>
        </p:spPr>
      </p:pic>
      <p:sp>
        <p:nvSpPr>
          <p:cNvPr id="458" name="Google Shape;458;ge0e52e256f_2_375"/>
          <p:cNvSpPr txBox="1"/>
          <p:nvPr/>
        </p:nvSpPr>
        <p:spPr>
          <a:xfrm>
            <a:off x="3132975" y="943500"/>
            <a:ext cx="76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Menù</a:t>
            </a:r>
            <a:endParaRPr>
              <a:latin typeface="Raleway"/>
              <a:ea typeface="Raleway"/>
              <a:cs typeface="Raleway"/>
              <a:sym typeface="Raleway"/>
            </a:endParaRPr>
          </a:p>
        </p:txBody>
      </p:sp>
      <p:sp>
        <p:nvSpPr>
          <p:cNvPr id="459" name="Google Shape;459;ge0e52e256f_2_375"/>
          <p:cNvSpPr txBox="1"/>
          <p:nvPr/>
        </p:nvSpPr>
        <p:spPr>
          <a:xfrm>
            <a:off x="5076975" y="943500"/>
            <a:ext cx="9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Notifica</a:t>
            </a:r>
            <a:endParaRPr>
              <a:latin typeface="Raleway"/>
              <a:ea typeface="Raleway"/>
              <a:cs typeface="Raleway"/>
              <a:sym typeface="Raleway"/>
            </a:endParaRPr>
          </a:p>
        </p:txBody>
      </p:sp>
      <p:pic>
        <p:nvPicPr>
          <p:cNvPr id="460" name="Google Shape;460;ge0e52e256f_2_375"/>
          <p:cNvPicPr preferRelativeResize="0"/>
          <p:nvPr/>
        </p:nvPicPr>
        <p:blipFill>
          <a:blip r:embed="rId16">
            <a:alphaModFix/>
          </a:blip>
          <a:stretch>
            <a:fillRect/>
          </a:stretch>
        </p:blipFill>
        <p:spPr>
          <a:xfrm>
            <a:off x="4376738" y="1585933"/>
            <a:ext cx="523875" cy="523875"/>
          </a:xfrm>
          <a:prstGeom prst="rect">
            <a:avLst/>
          </a:prstGeom>
          <a:noFill/>
          <a:ln>
            <a:noFill/>
          </a:ln>
        </p:spPr>
      </p:pic>
      <p:pic>
        <p:nvPicPr>
          <p:cNvPr id="461" name="Google Shape;461;ge0e52e256f_2_375"/>
          <p:cNvPicPr preferRelativeResize="0"/>
          <p:nvPr/>
        </p:nvPicPr>
        <p:blipFill>
          <a:blip r:embed="rId17">
            <a:alphaModFix/>
          </a:blip>
          <a:stretch>
            <a:fillRect/>
          </a:stretch>
        </p:blipFill>
        <p:spPr>
          <a:xfrm>
            <a:off x="2371725" y="1609733"/>
            <a:ext cx="476250" cy="476250"/>
          </a:xfrm>
          <a:prstGeom prst="rect">
            <a:avLst/>
          </a:prstGeom>
          <a:noFill/>
          <a:ln>
            <a:noFill/>
          </a:ln>
        </p:spPr>
      </p:pic>
      <p:sp>
        <p:nvSpPr>
          <p:cNvPr id="462" name="Google Shape;462;ge0e52e256f_2_375"/>
          <p:cNvSpPr txBox="1"/>
          <p:nvPr/>
        </p:nvSpPr>
        <p:spPr>
          <a:xfrm>
            <a:off x="6821050" y="943500"/>
            <a:ext cx="160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Split screen</a:t>
            </a:r>
            <a:endParaRPr>
              <a:latin typeface="Raleway"/>
              <a:ea typeface="Raleway"/>
              <a:cs typeface="Raleway"/>
              <a:sym typeface="Raleway"/>
            </a:endParaRPr>
          </a:p>
        </p:txBody>
      </p:sp>
      <p:sp>
        <p:nvSpPr>
          <p:cNvPr id="463" name="Google Shape;463;ge0e52e256f_2_375"/>
          <p:cNvSpPr txBox="1"/>
          <p:nvPr/>
        </p:nvSpPr>
        <p:spPr>
          <a:xfrm>
            <a:off x="1304925" y="1583300"/>
            <a:ext cx="99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Notifica urgente</a:t>
            </a:r>
            <a:endParaRPr>
              <a:latin typeface="Raleway"/>
              <a:ea typeface="Raleway"/>
              <a:cs typeface="Raleway"/>
              <a:sym typeface="Raleway"/>
            </a:endParaRPr>
          </a:p>
        </p:txBody>
      </p:sp>
      <p:sp>
        <p:nvSpPr>
          <p:cNvPr id="464" name="Google Shape;464;ge0e52e256f_2_375"/>
          <p:cNvSpPr txBox="1"/>
          <p:nvPr/>
        </p:nvSpPr>
        <p:spPr>
          <a:xfrm>
            <a:off x="3098000" y="1540300"/>
            <a:ext cx="160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Notifica mediamente urgente</a:t>
            </a:r>
            <a:endParaRPr>
              <a:latin typeface="Raleway"/>
              <a:ea typeface="Raleway"/>
              <a:cs typeface="Raleway"/>
              <a:sym typeface="Raleway"/>
            </a:endParaRPr>
          </a:p>
        </p:txBody>
      </p:sp>
      <p:sp>
        <p:nvSpPr>
          <p:cNvPr id="465" name="Google Shape;465;ge0e52e256f_2_375"/>
          <p:cNvSpPr txBox="1"/>
          <p:nvPr/>
        </p:nvSpPr>
        <p:spPr>
          <a:xfrm>
            <a:off x="5076975" y="1583300"/>
            <a:ext cx="1212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Notifica non urgente</a:t>
            </a:r>
            <a:endParaRPr>
              <a:latin typeface="Raleway"/>
              <a:ea typeface="Raleway"/>
              <a:cs typeface="Raleway"/>
              <a:sym typeface="Raleway"/>
            </a:endParaRPr>
          </a:p>
        </p:txBody>
      </p:sp>
      <p:sp>
        <p:nvSpPr>
          <p:cNvPr id="466" name="Google Shape;466;ge0e52e256f_2_375"/>
          <p:cNvSpPr txBox="1"/>
          <p:nvPr/>
        </p:nvSpPr>
        <p:spPr>
          <a:xfrm>
            <a:off x="6821050" y="1691000"/>
            <a:ext cx="137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Videocamera</a:t>
            </a:r>
            <a:endParaRPr>
              <a:latin typeface="Raleway"/>
              <a:ea typeface="Raleway"/>
              <a:cs typeface="Raleway"/>
              <a:sym typeface="Raleway"/>
            </a:endParaRPr>
          </a:p>
        </p:txBody>
      </p:sp>
      <p:sp>
        <p:nvSpPr>
          <p:cNvPr id="467" name="Google Shape;467;ge0e52e256f_2_375"/>
          <p:cNvSpPr txBox="1"/>
          <p:nvPr/>
        </p:nvSpPr>
        <p:spPr>
          <a:xfrm>
            <a:off x="1284375" y="2505825"/>
            <a:ext cx="9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Telefono</a:t>
            </a:r>
            <a:endParaRPr>
              <a:latin typeface="Raleway"/>
              <a:ea typeface="Raleway"/>
              <a:cs typeface="Raleway"/>
              <a:sym typeface="Raleway"/>
            </a:endParaRPr>
          </a:p>
        </p:txBody>
      </p:sp>
      <p:pic>
        <p:nvPicPr>
          <p:cNvPr id="468" name="Google Shape;468;ge0e52e256f_2_375"/>
          <p:cNvPicPr preferRelativeResize="0"/>
          <p:nvPr/>
        </p:nvPicPr>
        <p:blipFill>
          <a:blip r:embed="rId18">
            <a:alphaModFix/>
          </a:blip>
          <a:stretch>
            <a:fillRect/>
          </a:stretch>
        </p:blipFill>
        <p:spPr>
          <a:xfrm>
            <a:off x="6218375" y="4122398"/>
            <a:ext cx="571500" cy="583660"/>
          </a:xfrm>
          <a:prstGeom prst="rect">
            <a:avLst/>
          </a:prstGeom>
          <a:noFill/>
          <a:ln>
            <a:noFill/>
          </a:ln>
        </p:spPr>
      </p:pic>
      <p:sp>
        <p:nvSpPr>
          <p:cNvPr id="469" name="Google Shape;469;ge0e52e256f_2_375"/>
          <p:cNvSpPr txBox="1"/>
          <p:nvPr/>
        </p:nvSpPr>
        <p:spPr>
          <a:xfrm>
            <a:off x="3098000" y="2398113"/>
            <a:ext cx="127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Tasto indietro</a:t>
            </a:r>
            <a:endParaRPr>
              <a:latin typeface="Raleway"/>
              <a:ea typeface="Raleway"/>
              <a:cs typeface="Raleway"/>
              <a:sym typeface="Raleway"/>
            </a:endParaRPr>
          </a:p>
        </p:txBody>
      </p:sp>
      <p:sp>
        <p:nvSpPr>
          <p:cNvPr id="470" name="Google Shape;470;ge0e52e256f_2_375"/>
          <p:cNvSpPr txBox="1"/>
          <p:nvPr/>
        </p:nvSpPr>
        <p:spPr>
          <a:xfrm>
            <a:off x="5076975" y="2505825"/>
            <a:ext cx="86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Logout</a:t>
            </a:r>
            <a:endParaRPr>
              <a:latin typeface="Raleway"/>
              <a:ea typeface="Raleway"/>
              <a:cs typeface="Raleway"/>
              <a:sym typeface="Raleway"/>
            </a:endParaRPr>
          </a:p>
        </p:txBody>
      </p:sp>
      <p:sp>
        <p:nvSpPr>
          <p:cNvPr id="471" name="Google Shape;471;ge0e52e256f_2_375"/>
          <p:cNvSpPr txBox="1"/>
          <p:nvPr/>
        </p:nvSpPr>
        <p:spPr>
          <a:xfrm>
            <a:off x="1156700" y="3320200"/>
            <a:ext cx="127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Impostazioni rotella</a:t>
            </a:r>
            <a:endParaRPr>
              <a:latin typeface="Raleway"/>
              <a:ea typeface="Raleway"/>
              <a:cs typeface="Raleway"/>
              <a:sym typeface="Raleway"/>
            </a:endParaRPr>
          </a:p>
        </p:txBody>
      </p:sp>
      <p:sp>
        <p:nvSpPr>
          <p:cNvPr id="472" name="Google Shape;472;ge0e52e256f_2_375"/>
          <p:cNvSpPr txBox="1"/>
          <p:nvPr/>
        </p:nvSpPr>
        <p:spPr>
          <a:xfrm>
            <a:off x="6821050" y="4106425"/>
            <a:ext cx="1116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Cancella notifica</a:t>
            </a:r>
            <a:endParaRPr>
              <a:latin typeface="Raleway"/>
              <a:ea typeface="Raleway"/>
              <a:cs typeface="Raleway"/>
              <a:sym typeface="Raleway"/>
            </a:endParaRPr>
          </a:p>
        </p:txBody>
      </p:sp>
      <p:sp>
        <p:nvSpPr>
          <p:cNvPr id="473" name="Google Shape;473;ge0e52e256f_2_375"/>
          <p:cNvSpPr txBox="1"/>
          <p:nvPr/>
        </p:nvSpPr>
        <p:spPr>
          <a:xfrm>
            <a:off x="2992975" y="3398325"/>
            <a:ext cx="93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74" name="Google Shape;474;ge0e52e256f_2_375"/>
          <p:cNvSpPr txBox="1"/>
          <p:nvPr/>
        </p:nvSpPr>
        <p:spPr>
          <a:xfrm>
            <a:off x="5030550" y="3368175"/>
            <a:ext cx="110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Oscura pin</a:t>
            </a:r>
            <a:endParaRPr>
              <a:latin typeface="Raleway"/>
              <a:ea typeface="Raleway"/>
              <a:cs typeface="Raleway"/>
              <a:sym typeface="Raleway"/>
            </a:endParaRPr>
          </a:p>
        </p:txBody>
      </p:sp>
      <p:sp>
        <p:nvSpPr>
          <p:cNvPr id="475" name="Google Shape;475;ge0e52e256f_2_375"/>
          <p:cNvSpPr txBox="1"/>
          <p:nvPr/>
        </p:nvSpPr>
        <p:spPr>
          <a:xfrm>
            <a:off x="6919500" y="3320200"/>
            <a:ext cx="111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Help</a:t>
            </a:r>
            <a:endParaRPr>
              <a:latin typeface="Raleway"/>
              <a:ea typeface="Raleway"/>
              <a:cs typeface="Raleway"/>
              <a:sym typeface="Raleway"/>
            </a:endParaRPr>
          </a:p>
        </p:txBody>
      </p:sp>
      <p:sp>
        <p:nvSpPr>
          <p:cNvPr id="476" name="Google Shape;476;ge0e52e256f_2_375"/>
          <p:cNvSpPr txBox="1"/>
          <p:nvPr/>
        </p:nvSpPr>
        <p:spPr>
          <a:xfrm>
            <a:off x="3132975" y="3320200"/>
            <a:ext cx="105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Mostra pin</a:t>
            </a:r>
            <a:endParaRPr>
              <a:latin typeface="Raleway"/>
              <a:ea typeface="Raleway"/>
              <a:cs typeface="Raleway"/>
              <a:sym typeface="Raleway"/>
            </a:endParaRPr>
          </a:p>
        </p:txBody>
      </p:sp>
      <p:pic>
        <p:nvPicPr>
          <p:cNvPr id="477" name="Google Shape;477;ge0e52e256f_2_375"/>
          <p:cNvPicPr preferRelativeResize="0"/>
          <p:nvPr/>
        </p:nvPicPr>
        <p:blipFill>
          <a:blip r:embed="rId19">
            <a:alphaModFix/>
          </a:blip>
          <a:stretch>
            <a:fillRect/>
          </a:stretch>
        </p:blipFill>
        <p:spPr>
          <a:xfrm>
            <a:off x="557175" y="4151142"/>
            <a:ext cx="571500" cy="600315"/>
          </a:xfrm>
          <a:prstGeom prst="rect">
            <a:avLst/>
          </a:prstGeom>
          <a:noFill/>
          <a:ln>
            <a:noFill/>
          </a:ln>
        </p:spPr>
      </p:pic>
      <p:sp>
        <p:nvSpPr>
          <p:cNvPr id="478" name="Google Shape;478;ge0e52e256f_2_375"/>
          <p:cNvSpPr txBox="1"/>
          <p:nvPr/>
        </p:nvSpPr>
        <p:spPr>
          <a:xfrm>
            <a:off x="1284375" y="4264325"/>
            <a:ext cx="127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Badge</a:t>
            </a:r>
            <a:endParaRPr>
              <a:latin typeface="Raleway"/>
              <a:ea typeface="Raleway"/>
              <a:cs typeface="Raleway"/>
              <a:sym typeface="Raleway"/>
            </a:endParaRPr>
          </a:p>
        </p:txBody>
      </p:sp>
      <p:pic>
        <p:nvPicPr>
          <p:cNvPr id="479" name="Google Shape;479;ge0e52e256f_2_375"/>
          <p:cNvPicPr preferRelativeResize="0"/>
          <p:nvPr/>
        </p:nvPicPr>
        <p:blipFill>
          <a:blip r:embed="rId20">
            <a:alphaModFix/>
          </a:blip>
          <a:stretch>
            <a:fillRect/>
          </a:stretch>
        </p:blipFill>
        <p:spPr>
          <a:xfrm>
            <a:off x="2324100" y="4151166"/>
            <a:ext cx="571500" cy="607219"/>
          </a:xfrm>
          <a:prstGeom prst="rect">
            <a:avLst/>
          </a:prstGeom>
          <a:noFill/>
          <a:ln>
            <a:noFill/>
          </a:ln>
        </p:spPr>
      </p:pic>
      <p:sp>
        <p:nvSpPr>
          <p:cNvPr id="480" name="Google Shape;480;ge0e52e256f_2_375"/>
          <p:cNvSpPr txBox="1"/>
          <p:nvPr/>
        </p:nvSpPr>
        <p:spPr>
          <a:xfrm>
            <a:off x="3208850" y="4264325"/>
            <a:ext cx="105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Utente</a:t>
            </a:r>
            <a:endParaRPr>
              <a:latin typeface="Raleway"/>
              <a:ea typeface="Raleway"/>
              <a:cs typeface="Raleway"/>
              <a:sym typeface="Raleway"/>
            </a:endParaRPr>
          </a:p>
        </p:txBody>
      </p:sp>
      <p:pic>
        <p:nvPicPr>
          <p:cNvPr id="481" name="Google Shape;481;ge0e52e256f_2_375"/>
          <p:cNvPicPr preferRelativeResize="0"/>
          <p:nvPr/>
        </p:nvPicPr>
        <p:blipFill rotWithShape="1">
          <a:blip r:embed="rId21">
            <a:alphaModFix/>
          </a:blip>
          <a:srcRect l="34145" t="34703" r="25726" b="19228"/>
          <a:stretch/>
        </p:blipFill>
        <p:spPr>
          <a:xfrm>
            <a:off x="4350300" y="4179750"/>
            <a:ext cx="443387" cy="456375"/>
          </a:xfrm>
          <a:prstGeom prst="rect">
            <a:avLst/>
          </a:prstGeom>
          <a:noFill/>
          <a:ln>
            <a:noFill/>
          </a:ln>
        </p:spPr>
      </p:pic>
      <p:sp>
        <p:nvSpPr>
          <p:cNvPr id="482" name="Google Shape;482;ge0e52e256f_2_375"/>
          <p:cNvSpPr txBox="1"/>
          <p:nvPr/>
        </p:nvSpPr>
        <p:spPr>
          <a:xfrm>
            <a:off x="5080200" y="4264325"/>
            <a:ext cx="1107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Home settings</a:t>
            </a:r>
            <a:endParaRPr>
              <a:latin typeface="Raleway"/>
              <a:ea typeface="Raleway"/>
              <a:cs typeface="Raleway"/>
              <a:sym typeface="Raleway"/>
            </a:endParaRPr>
          </a:p>
        </p:txBody>
      </p:sp>
      <p:pic>
        <p:nvPicPr>
          <p:cNvPr id="483" name="Google Shape;483;ge0e52e256f_2_375"/>
          <p:cNvPicPr preferRelativeResize="0"/>
          <p:nvPr/>
        </p:nvPicPr>
        <p:blipFill>
          <a:blip r:embed="rId22">
            <a:alphaModFix/>
          </a:blip>
          <a:stretch>
            <a:fillRect/>
          </a:stretch>
        </p:blipFill>
        <p:spPr>
          <a:xfrm>
            <a:off x="6218375" y="2507848"/>
            <a:ext cx="571500" cy="434839"/>
          </a:xfrm>
          <a:prstGeom prst="rect">
            <a:avLst/>
          </a:prstGeom>
          <a:noFill/>
          <a:ln>
            <a:noFill/>
          </a:ln>
        </p:spPr>
      </p:pic>
      <p:sp>
        <p:nvSpPr>
          <p:cNvPr id="484" name="Google Shape;484;ge0e52e256f_2_375"/>
          <p:cNvSpPr txBox="1"/>
          <p:nvPr/>
        </p:nvSpPr>
        <p:spPr>
          <a:xfrm>
            <a:off x="6897250" y="2529200"/>
            <a:ext cx="137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Fatto</a:t>
            </a:r>
            <a:endParaRPr>
              <a:latin typeface="Raleway"/>
              <a:ea typeface="Raleway"/>
              <a:cs typeface="Raleway"/>
              <a:sym typeface="Raleway"/>
            </a:endParaRPr>
          </a:p>
        </p:txBody>
      </p:sp>
      <p:sp>
        <p:nvSpPr>
          <p:cNvPr id="485" name="Google Shape;485;ge0e52e256f_2_37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46</a:t>
            </a:fld>
            <a:r>
              <a:rPr lang="it">
                <a:solidFill>
                  <a:srgbClr val="000000"/>
                </a:solidFill>
              </a:rPr>
              <a:t>/67</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ge0e52e256f_2_422"/>
          <p:cNvPicPr preferRelativeResize="0"/>
          <p:nvPr/>
        </p:nvPicPr>
        <p:blipFill>
          <a:blip r:embed="rId3">
            <a:alphaModFix/>
          </a:blip>
          <a:stretch>
            <a:fillRect/>
          </a:stretch>
        </p:blipFill>
        <p:spPr>
          <a:xfrm>
            <a:off x="656350" y="663750"/>
            <a:ext cx="3397650" cy="3256676"/>
          </a:xfrm>
          <a:prstGeom prst="rect">
            <a:avLst/>
          </a:prstGeom>
          <a:noFill/>
          <a:ln>
            <a:noFill/>
          </a:ln>
        </p:spPr>
      </p:pic>
      <p:pic>
        <p:nvPicPr>
          <p:cNvPr id="491" name="Google Shape;491;ge0e52e256f_2_422"/>
          <p:cNvPicPr preferRelativeResize="0"/>
          <p:nvPr/>
        </p:nvPicPr>
        <p:blipFill>
          <a:blip r:embed="rId4">
            <a:alphaModFix/>
          </a:blip>
          <a:stretch>
            <a:fillRect/>
          </a:stretch>
        </p:blipFill>
        <p:spPr>
          <a:xfrm>
            <a:off x="4673750" y="663750"/>
            <a:ext cx="3421873" cy="3256676"/>
          </a:xfrm>
          <a:prstGeom prst="rect">
            <a:avLst/>
          </a:prstGeom>
          <a:noFill/>
          <a:ln>
            <a:noFill/>
          </a:ln>
        </p:spPr>
      </p:pic>
      <p:sp>
        <p:nvSpPr>
          <p:cNvPr id="492" name="Google Shape;492;ge0e52e256f_2_422"/>
          <p:cNvSpPr txBox="1"/>
          <p:nvPr/>
        </p:nvSpPr>
        <p:spPr>
          <a:xfrm>
            <a:off x="886800" y="295600"/>
            <a:ext cx="235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93" name="Google Shape;493;ge0e52e256f_2_422"/>
          <p:cNvSpPr txBox="1">
            <a:spLocks noGrp="1"/>
          </p:cNvSpPr>
          <p:nvPr>
            <p:ph type="title" idx="4294967295"/>
          </p:nvPr>
        </p:nvSpPr>
        <p:spPr>
          <a:xfrm>
            <a:off x="686125" y="130325"/>
            <a:ext cx="3338100" cy="40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sz="1600">
                <a:solidFill>
                  <a:schemeClr val="dk1"/>
                </a:solidFill>
              </a:rPr>
              <a:t>Test contrasto tema chiaro 🌞</a:t>
            </a:r>
            <a:endParaRPr sz="1700">
              <a:solidFill>
                <a:schemeClr val="dk1"/>
              </a:solidFill>
            </a:endParaRPr>
          </a:p>
        </p:txBody>
      </p:sp>
      <p:sp>
        <p:nvSpPr>
          <p:cNvPr id="494" name="Google Shape;494;ge0e52e256f_2_422"/>
          <p:cNvSpPr txBox="1">
            <a:spLocks noGrp="1"/>
          </p:cNvSpPr>
          <p:nvPr>
            <p:ph type="title" idx="4294967295"/>
          </p:nvPr>
        </p:nvSpPr>
        <p:spPr>
          <a:xfrm>
            <a:off x="4603575" y="130325"/>
            <a:ext cx="3071400" cy="40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sz="1600">
                <a:solidFill>
                  <a:schemeClr val="dk1"/>
                </a:solidFill>
              </a:rPr>
              <a:t>Test contrasto tema scuro 🌙</a:t>
            </a:r>
            <a:endParaRPr sz="1700">
              <a:solidFill>
                <a:schemeClr val="dk1"/>
              </a:solidFill>
            </a:endParaRPr>
          </a:p>
        </p:txBody>
      </p:sp>
      <p:sp>
        <p:nvSpPr>
          <p:cNvPr id="495" name="Google Shape;495;ge0e52e256f_2_422"/>
          <p:cNvSpPr txBox="1"/>
          <p:nvPr/>
        </p:nvSpPr>
        <p:spPr>
          <a:xfrm>
            <a:off x="802925" y="4165200"/>
            <a:ext cx="729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Lato"/>
                <a:ea typeface="Lato"/>
                <a:cs typeface="Lato"/>
                <a:sym typeface="Lato"/>
              </a:rPr>
              <a:t>E’ stato effettuato un test per il contrasto tra il colore delle scritte utilizzate nell’interfaccia ed il rispettivo colore di sfondo</a:t>
            </a:r>
            <a:endParaRPr>
              <a:latin typeface="Lato"/>
              <a:ea typeface="Lato"/>
              <a:cs typeface="Lato"/>
              <a:sym typeface="Lato"/>
            </a:endParaRPr>
          </a:p>
        </p:txBody>
      </p:sp>
      <p:sp>
        <p:nvSpPr>
          <p:cNvPr id="496" name="Google Shape;496;ge0e52e256f_2_4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47</a:t>
            </a:fld>
            <a:r>
              <a:rPr lang="it"/>
              <a:t>/67</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ge1a227908c_0_25"/>
          <p:cNvPicPr preferRelativeResize="0"/>
          <p:nvPr/>
        </p:nvPicPr>
        <p:blipFill>
          <a:blip r:embed="rId3">
            <a:alphaModFix/>
          </a:blip>
          <a:stretch>
            <a:fillRect/>
          </a:stretch>
        </p:blipFill>
        <p:spPr>
          <a:xfrm>
            <a:off x="152400" y="152400"/>
            <a:ext cx="8839200" cy="3059021"/>
          </a:xfrm>
          <a:prstGeom prst="rect">
            <a:avLst/>
          </a:prstGeom>
          <a:noFill/>
          <a:ln>
            <a:noFill/>
          </a:ln>
        </p:spPr>
      </p:pic>
      <p:pic>
        <p:nvPicPr>
          <p:cNvPr id="502" name="Google Shape;502;ge1a227908c_0_25"/>
          <p:cNvPicPr preferRelativeResize="0"/>
          <p:nvPr/>
        </p:nvPicPr>
        <p:blipFill>
          <a:blip r:embed="rId4">
            <a:alphaModFix/>
          </a:blip>
          <a:stretch>
            <a:fillRect/>
          </a:stretch>
        </p:blipFill>
        <p:spPr>
          <a:xfrm>
            <a:off x="152400" y="3363821"/>
            <a:ext cx="2644944" cy="1627280"/>
          </a:xfrm>
          <a:prstGeom prst="rect">
            <a:avLst/>
          </a:prstGeom>
          <a:noFill/>
          <a:ln>
            <a:noFill/>
          </a:ln>
        </p:spPr>
      </p:pic>
      <p:pic>
        <p:nvPicPr>
          <p:cNvPr id="503" name="Google Shape;503;ge1a227908c_0_25"/>
          <p:cNvPicPr preferRelativeResize="0"/>
          <p:nvPr/>
        </p:nvPicPr>
        <p:blipFill>
          <a:blip r:embed="rId5">
            <a:alphaModFix/>
          </a:blip>
          <a:stretch>
            <a:fillRect/>
          </a:stretch>
        </p:blipFill>
        <p:spPr>
          <a:xfrm>
            <a:off x="3240144" y="3363821"/>
            <a:ext cx="2663731" cy="1627279"/>
          </a:xfrm>
          <a:prstGeom prst="rect">
            <a:avLst/>
          </a:prstGeom>
          <a:noFill/>
          <a:ln>
            <a:noFill/>
          </a:ln>
        </p:spPr>
      </p:pic>
      <p:pic>
        <p:nvPicPr>
          <p:cNvPr id="504" name="Google Shape;504;ge1a227908c_0_25"/>
          <p:cNvPicPr preferRelativeResize="0"/>
          <p:nvPr/>
        </p:nvPicPr>
        <p:blipFill>
          <a:blip r:embed="rId6">
            <a:alphaModFix/>
          </a:blip>
          <a:stretch>
            <a:fillRect/>
          </a:stretch>
        </p:blipFill>
        <p:spPr>
          <a:xfrm>
            <a:off x="6330124" y="3363821"/>
            <a:ext cx="2661485" cy="1627280"/>
          </a:xfrm>
          <a:prstGeom prst="rect">
            <a:avLst/>
          </a:prstGeom>
          <a:noFill/>
          <a:ln>
            <a:noFill/>
          </a:ln>
        </p:spPr>
      </p:pic>
      <p:sp>
        <p:nvSpPr>
          <p:cNvPr id="505" name="Google Shape;505;ge1a227908c_0_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48</a:t>
            </a:fld>
            <a:r>
              <a:rPr lang="it"/>
              <a:t>/67</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e0e52e256f_2_431"/>
          <p:cNvSpPr txBox="1"/>
          <p:nvPr/>
        </p:nvSpPr>
        <p:spPr>
          <a:xfrm>
            <a:off x="441625" y="1018797"/>
            <a:ext cx="8409000" cy="35556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900"/>
              <a:buFont typeface="Arial"/>
              <a:buNone/>
            </a:pPr>
            <a:r>
              <a:rPr lang="it" sz="2300" b="1" u="sng">
                <a:solidFill>
                  <a:schemeClr val="hlink"/>
                </a:solidFill>
                <a:latin typeface="Raleway"/>
                <a:ea typeface="Raleway"/>
                <a:cs typeface="Raleway"/>
                <a:sym typeface="Raleway"/>
                <a:hlinkClick r:id="rId3"/>
              </a:rPr>
              <a:t>Link al prototipo</a:t>
            </a:r>
            <a:r>
              <a:rPr lang="it" sz="2300" b="1">
                <a:solidFill>
                  <a:schemeClr val="dk2"/>
                </a:solidFill>
                <a:latin typeface="Raleway"/>
                <a:ea typeface="Raleway"/>
                <a:cs typeface="Raleway"/>
                <a:sym typeface="Raleway"/>
              </a:rPr>
              <a:t> </a:t>
            </a:r>
            <a:endParaRPr sz="2300" b="1">
              <a:solidFill>
                <a:schemeClr val="dk2"/>
              </a:solidFill>
              <a:latin typeface="Raleway"/>
              <a:ea typeface="Raleway"/>
              <a:cs typeface="Raleway"/>
              <a:sym typeface="Raleway"/>
            </a:endParaRPr>
          </a:p>
          <a:p>
            <a:pPr marL="0" marR="0" lvl="0" indent="0" algn="ctr" rtl="0">
              <a:lnSpc>
                <a:spcPct val="150000"/>
              </a:lnSpc>
              <a:spcBef>
                <a:spcPts val="0"/>
              </a:spcBef>
              <a:spcAft>
                <a:spcPts val="0"/>
              </a:spcAft>
              <a:buClr>
                <a:srgbClr val="000000"/>
              </a:buClr>
              <a:buSzPts val="1900"/>
              <a:buFont typeface="Arial"/>
              <a:buNone/>
            </a:pPr>
            <a:r>
              <a:rPr lang="it" sz="1800">
                <a:solidFill>
                  <a:schemeClr val="dk2"/>
                </a:solidFill>
                <a:latin typeface="Raleway"/>
                <a:ea typeface="Raleway"/>
                <a:cs typeface="Raleway"/>
                <a:sym typeface="Raleway"/>
              </a:rPr>
              <a:t>NOTA:</a:t>
            </a:r>
            <a:endParaRPr sz="1800">
              <a:solidFill>
                <a:schemeClr val="dk2"/>
              </a:solidFill>
              <a:latin typeface="Raleway"/>
              <a:ea typeface="Raleway"/>
              <a:cs typeface="Raleway"/>
              <a:sym typeface="Raleway"/>
            </a:endParaRPr>
          </a:p>
          <a:p>
            <a:pPr marL="0" marR="0" lvl="0" indent="0" algn="ctr" rtl="0">
              <a:lnSpc>
                <a:spcPct val="150000"/>
              </a:lnSpc>
              <a:spcBef>
                <a:spcPts val="0"/>
              </a:spcBef>
              <a:spcAft>
                <a:spcPts val="0"/>
              </a:spcAft>
              <a:buClr>
                <a:srgbClr val="000000"/>
              </a:buClr>
              <a:buSzPts val="1900"/>
              <a:buFont typeface="Arial"/>
              <a:buNone/>
            </a:pPr>
            <a:r>
              <a:rPr lang="it" sz="1800">
                <a:solidFill>
                  <a:schemeClr val="dk2"/>
                </a:solidFill>
                <a:latin typeface="Raleway"/>
                <a:ea typeface="Raleway"/>
                <a:cs typeface="Raleway"/>
                <a:sym typeface="Raleway"/>
              </a:rPr>
              <a:t>(Per una visualizzazione corretta si consiglia di mettere la pagina a tutto schermo con F11, per evitare possibili bug di adobe XD)</a:t>
            </a: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511" name="Google Shape;511;ge0e52e256f_2_43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49</a:t>
            </a:fld>
            <a:r>
              <a:rPr lang="it"/>
              <a:t>/67</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e0e52e256f_2_0"/>
          <p:cNvSpPr txBox="1">
            <a:spLocks noGrp="1"/>
          </p:cNvSpPr>
          <p:nvPr>
            <p:ph type="title"/>
          </p:nvPr>
        </p:nvSpPr>
        <p:spPr>
          <a:xfrm>
            <a:off x="423600" y="1800750"/>
            <a:ext cx="8296800" cy="15420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it" sz="5022"/>
              <a:t>1. Requirements Gathering🕵️‍♂️</a:t>
            </a:r>
            <a:endParaRPr sz="5022"/>
          </a:p>
        </p:txBody>
      </p:sp>
      <p:sp>
        <p:nvSpPr>
          <p:cNvPr id="105" name="Google Shape;105;ge0e52e256f_2_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5</a:t>
            </a:fld>
            <a:r>
              <a:rPr lang="it"/>
              <a:t>/67</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e0e52e256f_2_50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it"/>
              <a:t>4. Evaluation 👩‍🔬📝</a:t>
            </a:r>
            <a:endParaRPr/>
          </a:p>
        </p:txBody>
      </p:sp>
      <p:sp>
        <p:nvSpPr>
          <p:cNvPr id="517" name="Google Shape;517;ge0e52e256f_2_50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50</a:t>
            </a:fld>
            <a:r>
              <a:rPr lang="it"/>
              <a:t>/67</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e0e52e256f_1_661"/>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Struttura della fase di test</a:t>
            </a:r>
            <a:endParaRPr>
              <a:solidFill>
                <a:schemeClr val="dk1"/>
              </a:solidFill>
            </a:endParaRPr>
          </a:p>
        </p:txBody>
      </p:sp>
      <p:sp>
        <p:nvSpPr>
          <p:cNvPr id="523" name="Google Shape;523;ge0e52e256f_1_661"/>
          <p:cNvSpPr txBox="1"/>
          <p:nvPr/>
        </p:nvSpPr>
        <p:spPr>
          <a:xfrm>
            <a:off x="367500" y="603771"/>
            <a:ext cx="8409000" cy="3347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900"/>
              <a:buFont typeface="Arial"/>
              <a:buNone/>
            </a:pPr>
            <a:r>
              <a:rPr lang="it" sz="1800">
                <a:solidFill>
                  <a:schemeClr val="dk2"/>
                </a:solidFill>
                <a:latin typeface="Raleway"/>
                <a:ea typeface="Raleway"/>
                <a:cs typeface="Raleway"/>
                <a:sym typeface="Raleway"/>
              </a:rPr>
              <a:t>I test sono stati effettuati per valutare l’</a:t>
            </a:r>
            <a:r>
              <a:rPr lang="it" sz="1800" b="1">
                <a:solidFill>
                  <a:schemeClr val="dk2"/>
                </a:solidFill>
                <a:latin typeface="Raleway"/>
                <a:ea typeface="Raleway"/>
                <a:cs typeface="Raleway"/>
                <a:sym typeface="Raleway"/>
              </a:rPr>
              <a:t>efficienza</a:t>
            </a:r>
            <a:r>
              <a:rPr lang="it" sz="1800">
                <a:solidFill>
                  <a:schemeClr val="dk2"/>
                </a:solidFill>
                <a:latin typeface="Raleway"/>
                <a:ea typeface="Raleway"/>
                <a:cs typeface="Raleway"/>
                <a:sym typeface="Raleway"/>
              </a:rPr>
              <a:t>, l’</a:t>
            </a:r>
            <a:r>
              <a:rPr lang="it" sz="1800" b="1">
                <a:solidFill>
                  <a:schemeClr val="dk2"/>
                </a:solidFill>
                <a:latin typeface="Raleway"/>
                <a:ea typeface="Raleway"/>
                <a:cs typeface="Raleway"/>
                <a:sym typeface="Raleway"/>
              </a:rPr>
              <a:t>efficacia</a:t>
            </a:r>
            <a:r>
              <a:rPr lang="it" sz="1800">
                <a:solidFill>
                  <a:schemeClr val="dk2"/>
                </a:solidFill>
                <a:latin typeface="Raleway"/>
                <a:ea typeface="Raleway"/>
                <a:cs typeface="Raleway"/>
                <a:sym typeface="Raleway"/>
              </a:rPr>
              <a:t> e la </a:t>
            </a:r>
            <a:r>
              <a:rPr lang="it" sz="1800" b="1">
                <a:solidFill>
                  <a:schemeClr val="dk2"/>
                </a:solidFill>
                <a:latin typeface="Raleway"/>
                <a:ea typeface="Raleway"/>
                <a:cs typeface="Raleway"/>
                <a:sym typeface="Raleway"/>
              </a:rPr>
              <a:t>soddisfazione</a:t>
            </a:r>
            <a:r>
              <a:rPr lang="it" sz="1800">
                <a:solidFill>
                  <a:schemeClr val="dk2"/>
                </a:solidFill>
                <a:latin typeface="Raleway"/>
                <a:ea typeface="Raleway"/>
                <a:cs typeface="Raleway"/>
                <a:sym typeface="Raleway"/>
              </a:rPr>
              <a:t> degli utenti.</a:t>
            </a: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r>
              <a:rPr lang="it" sz="1800">
                <a:solidFill>
                  <a:schemeClr val="dk2"/>
                </a:solidFill>
                <a:latin typeface="Raleway"/>
                <a:ea typeface="Raleway"/>
                <a:cs typeface="Raleway"/>
                <a:sym typeface="Raleway"/>
              </a:rPr>
              <a:t>Al fine di ottenere risultati significativi abbiamo seguito le seguenti 5 fasi</a:t>
            </a: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endParaRPr sz="16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pic>
        <p:nvPicPr>
          <p:cNvPr id="524" name="Google Shape;524;ge0e52e256f_1_661"/>
          <p:cNvPicPr preferRelativeResize="0"/>
          <p:nvPr/>
        </p:nvPicPr>
        <p:blipFill>
          <a:blip r:embed="rId3">
            <a:alphaModFix/>
          </a:blip>
          <a:stretch>
            <a:fillRect/>
          </a:stretch>
        </p:blipFill>
        <p:spPr>
          <a:xfrm>
            <a:off x="705433" y="1908752"/>
            <a:ext cx="7733124" cy="1812675"/>
          </a:xfrm>
          <a:prstGeom prst="rect">
            <a:avLst/>
          </a:prstGeom>
          <a:noFill/>
          <a:ln>
            <a:noFill/>
          </a:ln>
        </p:spPr>
      </p:pic>
      <p:sp>
        <p:nvSpPr>
          <p:cNvPr id="525" name="Google Shape;525;ge0e52e256f_1_66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51</a:t>
            </a:fld>
            <a:r>
              <a:rPr lang="it"/>
              <a:t>/67</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e0e52e256f_1_667"/>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Planning &amp; Recruiting</a:t>
            </a:r>
            <a:endParaRPr>
              <a:solidFill>
                <a:schemeClr val="dk1"/>
              </a:solidFill>
            </a:endParaRPr>
          </a:p>
        </p:txBody>
      </p:sp>
      <p:sp>
        <p:nvSpPr>
          <p:cNvPr id="531" name="Google Shape;531;ge0e52e256f_1_667"/>
          <p:cNvSpPr txBox="1"/>
          <p:nvPr/>
        </p:nvSpPr>
        <p:spPr>
          <a:xfrm>
            <a:off x="367500" y="603774"/>
            <a:ext cx="8409000" cy="5148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900"/>
              <a:buFont typeface="Arial"/>
              <a:buNone/>
            </a:pPr>
            <a:r>
              <a:rPr lang="it" sz="1800">
                <a:solidFill>
                  <a:schemeClr val="dk2"/>
                </a:solidFill>
                <a:latin typeface="Raleway"/>
                <a:ea typeface="Raleway"/>
                <a:cs typeface="Raleway"/>
                <a:sym typeface="Raleway"/>
              </a:rPr>
              <a:t>Per prima cosa abbiamo preparato le </a:t>
            </a:r>
            <a:r>
              <a:rPr lang="it" sz="1800" b="1">
                <a:solidFill>
                  <a:schemeClr val="dk2"/>
                </a:solidFill>
                <a:latin typeface="Raleway"/>
                <a:ea typeface="Raleway"/>
                <a:cs typeface="Raleway"/>
                <a:sym typeface="Raleway"/>
              </a:rPr>
              <a:t>istruzioni</a:t>
            </a:r>
            <a:r>
              <a:rPr lang="it" sz="1800">
                <a:solidFill>
                  <a:schemeClr val="dk2"/>
                </a:solidFill>
                <a:latin typeface="Raleway"/>
                <a:ea typeface="Raleway"/>
                <a:cs typeface="Raleway"/>
                <a:sym typeface="Raleway"/>
              </a:rPr>
              <a:t> da dare all’utente e stabilito il </a:t>
            </a:r>
            <a:r>
              <a:rPr lang="it" sz="1800" b="1">
                <a:solidFill>
                  <a:schemeClr val="dk2"/>
                </a:solidFill>
                <a:latin typeface="Raleway"/>
                <a:ea typeface="Raleway"/>
                <a:cs typeface="Raleway"/>
                <a:sym typeface="Raleway"/>
              </a:rPr>
              <a:t>numero</a:t>
            </a:r>
            <a:r>
              <a:rPr lang="it" sz="1800">
                <a:solidFill>
                  <a:schemeClr val="dk2"/>
                </a:solidFill>
                <a:latin typeface="Raleway"/>
                <a:ea typeface="Raleway"/>
                <a:cs typeface="Raleway"/>
                <a:sym typeface="Raleway"/>
              </a:rPr>
              <a:t> e l’</a:t>
            </a:r>
            <a:r>
              <a:rPr lang="it" sz="1800" b="1">
                <a:solidFill>
                  <a:schemeClr val="dk2"/>
                </a:solidFill>
                <a:latin typeface="Raleway"/>
                <a:ea typeface="Raleway"/>
                <a:cs typeface="Raleway"/>
                <a:sym typeface="Raleway"/>
              </a:rPr>
              <a:t>ordine</a:t>
            </a:r>
            <a:r>
              <a:rPr lang="it" sz="1800">
                <a:solidFill>
                  <a:schemeClr val="dk2"/>
                </a:solidFill>
                <a:latin typeface="Raleway"/>
                <a:ea typeface="Raleway"/>
                <a:cs typeface="Raleway"/>
                <a:sym typeface="Raleway"/>
              </a:rPr>
              <a:t> dei task da completare.</a:t>
            </a: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r>
              <a:rPr lang="it" sz="1800">
                <a:solidFill>
                  <a:schemeClr val="dk2"/>
                </a:solidFill>
                <a:latin typeface="Raleway"/>
                <a:ea typeface="Raleway"/>
                <a:cs typeface="Raleway"/>
                <a:sym typeface="Raleway"/>
              </a:rPr>
              <a:t>In secondo luogo abbiamo preparato un </a:t>
            </a:r>
            <a:r>
              <a:rPr lang="it" sz="1800" u="sng">
                <a:solidFill>
                  <a:schemeClr val="hlink"/>
                </a:solidFill>
                <a:latin typeface="Raleway"/>
                <a:ea typeface="Raleway"/>
                <a:cs typeface="Raleway"/>
                <a:sym typeface="Raleway"/>
                <a:hlinkClick r:id="rId3"/>
              </a:rPr>
              <a:t>modulo preliminare</a:t>
            </a:r>
            <a:r>
              <a:rPr lang="it" sz="1800">
                <a:solidFill>
                  <a:schemeClr val="dk2"/>
                </a:solidFill>
                <a:latin typeface="Raleway"/>
                <a:ea typeface="Raleway"/>
                <a:cs typeface="Raleway"/>
                <a:sym typeface="Raleway"/>
              </a:rPr>
              <a:t> al test da far compilare agli utenti scelti.</a:t>
            </a: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r>
              <a:rPr lang="it" sz="1800">
                <a:solidFill>
                  <a:schemeClr val="dk2"/>
                </a:solidFill>
                <a:latin typeface="Raleway"/>
                <a:ea typeface="Raleway"/>
                <a:cs typeface="Raleway"/>
                <a:sym typeface="Raleway"/>
              </a:rPr>
              <a:t>Per la fase di Recruiting abbiamo deciso di intervistare solamente </a:t>
            </a:r>
            <a:r>
              <a:rPr lang="it" sz="1800" b="1">
                <a:solidFill>
                  <a:schemeClr val="dk2"/>
                </a:solidFill>
                <a:latin typeface="Raleway"/>
                <a:ea typeface="Raleway"/>
                <a:cs typeface="Raleway"/>
                <a:sym typeface="Raleway"/>
              </a:rPr>
              <a:t>5 persone</a:t>
            </a:r>
            <a:r>
              <a:rPr lang="it" sz="1800">
                <a:solidFill>
                  <a:schemeClr val="dk2"/>
                </a:solidFill>
                <a:latin typeface="Raleway"/>
                <a:ea typeface="Raleway"/>
                <a:cs typeface="Raleway"/>
                <a:sym typeface="Raleway"/>
              </a:rPr>
              <a:t>, in quanto è un numero sufficiente per ottenere buoni risultati per un quick check-up.</a:t>
            </a: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600"/>
              <a:buFont typeface="Arial"/>
              <a:buNone/>
            </a:pPr>
            <a:r>
              <a:rPr lang="it" sz="1800">
                <a:solidFill>
                  <a:schemeClr val="dk2"/>
                </a:solidFill>
                <a:latin typeface="Raleway"/>
                <a:ea typeface="Raleway"/>
                <a:cs typeface="Raleway"/>
                <a:sym typeface="Raleway"/>
              </a:rPr>
              <a:t>La durata del test è di circa 20-30 minuti ed abbiamo optato per un </a:t>
            </a:r>
            <a:r>
              <a:rPr lang="it" sz="1800" b="1">
                <a:solidFill>
                  <a:schemeClr val="dk2"/>
                </a:solidFill>
                <a:latin typeface="Raleway"/>
                <a:ea typeface="Raleway"/>
                <a:cs typeface="Raleway"/>
                <a:sym typeface="Raleway"/>
              </a:rPr>
              <a:t>test per task</a:t>
            </a:r>
            <a:r>
              <a:rPr lang="it" sz="1800">
                <a:solidFill>
                  <a:schemeClr val="dk2"/>
                </a:solidFill>
                <a:latin typeface="Raleway"/>
                <a:ea typeface="Raleway"/>
                <a:cs typeface="Raleway"/>
                <a:sym typeface="Raleway"/>
              </a:rPr>
              <a:t>.</a:t>
            </a:r>
            <a:endParaRPr sz="18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532" name="Google Shape;532;ge0e52e256f_1_66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52</a:t>
            </a:fld>
            <a:r>
              <a:rPr lang="it"/>
              <a:t>/67</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e0e52e256f_1_672"/>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Test Execution</a:t>
            </a:r>
            <a:endParaRPr>
              <a:solidFill>
                <a:schemeClr val="dk1"/>
              </a:solidFill>
            </a:endParaRPr>
          </a:p>
        </p:txBody>
      </p:sp>
      <p:sp>
        <p:nvSpPr>
          <p:cNvPr id="538" name="Google Shape;538;ge0e52e256f_1_672"/>
          <p:cNvSpPr txBox="1"/>
          <p:nvPr/>
        </p:nvSpPr>
        <p:spPr>
          <a:xfrm>
            <a:off x="346350" y="524700"/>
            <a:ext cx="8663100" cy="46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Fase preliminare di </a:t>
            </a:r>
            <a:r>
              <a:rPr lang="it" b="1">
                <a:latin typeface="Raleway"/>
                <a:ea typeface="Raleway"/>
                <a:cs typeface="Raleway"/>
                <a:sym typeface="Raleway"/>
              </a:rPr>
              <a:t>briefing</a:t>
            </a:r>
            <a:r>
              <a:rPr lang="it">
                <a:latin typeface="Raleway"/>
                <a:ea typeface="Raleway"/>
                <a:cs typeface="Raleway"/>
                <a:sym typeface="Raleway"/>
              </a:rPr>
              <a:t> con gli utenti in cui:</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è stato introdotto il contesto d’uso  e le finalità del test</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è stato fatto compilato il modulo preliminare</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sono stati forniti istruzioni e task da svolgere in formato scritto</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è stato richiesto il consenso per la registrazione</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r>
              <a:rPr lang="it">
                <a:latin typeface="Raleway"/>
                <a:ea typeface="Raleway"/>
                <a:cs typeface="Raleway"/>
                <a:sym typeface="Raleway"/>
              </a:rPr>
              <a:t>Durante il test è stato chiesto agli utenti di pensare il più possibile a </a:t>
            </a:r>
            <a:r>
              <a:rPr lang="it" b="1">
                <a:latin typeface="Raleway"/>
                <a:ea typeface="Raleway"/>
                <a:cs typeface="Raleway"/>
                <a:sym typeface="Raleway"/>
              </a:rPr>
              <a:t>voce alta</a:t>
            </a:r>
            <a:r>
              <a:rPr lang="it">
                <a:latin typeface="Raleway"/>
                <a:ea typeface="Raleway"/>
                <a:cs typeface="Raleway"/>
                <a:sym typeface="Raleway"/>
              </a:rPr>
              <a:t> e in </a:t>
            </a:r>
            <a:r>
              <a:rPr lang="it" b="1">
                <a:latin typeface="Raleway"/>
                <a:ea typeface="Raleway"/>
                <a:cs typeface="Raleway"/>
                <a:sym typeface="Raleway"/>
              </a:rPr>
              <a:t>autonomia</a:t>
            </a:r>
            <a:r>
              <a:rPr lang="it">
                <a:latin typeface="Raleway"/>
                <a:ea typeface="Raleway"/>
                <a:cs typeface="Raleway"/>
                <a:sym typeface="Raleway"/>
              </a:rPr>
              <a:t>, riducendo le interazioni tra utente e osservatore, contemporaneamente sono stati raccolti i risultati per ogni task e per il test in generale, seguendo lo schema qui riportato.</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sz="1100" b="1">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r>
              <a:rPr lang="it">
                <a:latin typeface="Raleway"/>
                <a:ea typeface="Raleway"/>
                <a:cs typeface="Raleway"/>
                <a:sym typeface="Raleway"/>
              </a:rPr>
              <a:t>Infine è stato fatto compilare un </a:t>
            </a:r>
            <a:r>
              <a:rPr lang="it" u="sng">
                <a:solidFill>
                  <a:schemeClr val="hlink"/>
                </a:solidFill>
                <a:latin typeface="Raleway"/>
                <a:ea typeface="Raleway"/>
                <a:cs typeface="Raleway"/>
                <a:sym typeface="Raleway"/>
                <a:hlinkClick r:id="rId3"/>
              </a:rPr>
              <a:t>modulo finale</a:t>
            </a:r>
            <a:r>
              <a:rPr lang="it">
                <a:latin typeface="Raleway"/>
                <a:ea typeface="Raleway"/>
                <a:cs typeface="Raleway"/>
                <a:sym typeface="Raleway"/>
              </a:rPr>
              <a:t> per raccogliere impressioni e pareri.</a:t>
            </a:r>
            <a:endParaRPr>
              <a:latin typeface="Raleway"/>
              <a:ea typeface="Raleway"/>
              <a:cs typeface="Raleway"/>
              <a:sym typeface="Raleway"/>
            </a:endParaRPr>
          </a:p>
        </p:txBody>
      </p:sp>
      <p:graphicFrame>
        <p:nvGraphicFramePr>
          <p:cNvPr id="539" name="Google Shape;539;ge0e52e256f_1_672"/>
          <p:cNvGraphicFramePr/>
          <p:nvPr/>
        </p:nvGraphicFramePr>
        <p:xfrm>
          <a:off x="1058400" y="2842175"/>
          <a:ext cx="7239000" cy="1569630"/>
        </p:xfrm>
        <a:graphic>
          <a:graphicData uri="http://schemas.openxmlformats.org/drawingml/2006/table">
            <a:tbl>
              <a:tblPr>
                <a:noFill/>
                <a:tableStyleId>{2D087B5A-B943-4A82-994E-D130624F3A7B}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Clr>
                          <a:schemeClr val="dk2"/>
                        </a:buClr>
                        <a:buSzPts val="1100"/>
                        <a:buFont typeface="Arial"/>
                        <a:buNone/>
                      </a:pPr>
                      <a:r>
                        <a:rPr lang="it" sz="1100" b="1">
                          <a:solidFill>
                            <a:schemeClr val="dk2"/>
                          </a:solidFill>
                          <a:latin typeface="Raleway"/>
                          <a:ea typeface="Raleway"/>
                          <a:cs typeface="Raleway"/>
                          <a:sym typeface="Raleway"/>
                        </a:rPr>
                        <a:t>Richiesta</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it" sz="1100" b="1">
                          <a:solidFill>
                            <a:schemeClr val="dk2"/>
                          </a:solidFill>
                          <a:latin typeface="Raleway"/>
                          <a:ea typeface="Raleway"/>
                          <a:cs typeface="Raleway"/>
                          <a:sym typeface="Raleway"/>
                        </a:rPr>
                        <a:t>Risultato</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2"/>
                        </a:buClr>
                        <a:buSzPts val="1100"/>
                        <a:buFont typeface="Arial"/>
                        <a:buNone/>
                      </a:pPr>
                      <a:r>
                        <a:rPr lang="it" sz="1100">
                          <a:solidFill>
                            <a:schemeClr val="dk2"/>
                          </a:solidFill>
                          <a:latin typeface="Raleway"/>
                          <a:ea typeface="Raleway"/>
                          <a:cs typeface="Raleway"/>
                          <a:sym typeface="Raleway"/>
                        </a:rPr>
                        <a:t>Numero richieste assistenza</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t" sz="1100">
                          <a:solidFill>
                            <a:schemeClr val="dk2"/>
                          </a:solidFill>
                          <a:latin typeface="Raleway"/>
                          <a:ea typeface="Raleway"/>
                          <a:cs typeface="Raleway"/>
                          <a:sym typeface="Raleway"/>
                        </a:rPr>
                        <a:t>Numero di errori</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2"/>
                        </a:buClr>
                        <a:buSzPts val="1100"/>
                        <a:buFont typeface="Arial"/>
                        <a:buNone/>
                      </a:pPr>
                      <a:r>
                        <a:rPr lang="it" sz="1100">
                          <a:solidFill>
                            <a:schemeClr val="dk2"/>
                          </a:solidFill>
                          <a:latin typeface="Raleway"/>
                          <a:ea typeface="Raleway"/>
                          <a:cs typeface="Raleway"/>
                          <a:sym typeface="Raleway"/>
                        </a:rPr>
                        <a:t>Tempo per la conclusione</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3"/>
                  </a:ext>
                </a:extLst>
              </a:tr>
            </a:tbl>
          </a:graphicData>
        </a:graphic>
      </p:graphicFrame>
      <p:sp>
        <p:nvSpPr>
          <p:cNvPr id="540" name="Google Shape;540;ge0e52e256f_1_67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53</a:t>
            </a:fld>
            <a:r>
              <a:rPr lang="it"/>
              <a:t>/67</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e0e52e256f_1_678"/>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Analysis </a:t>
            </a:r>
            <a:endParaRPr>
              <a:solidFill>
                <a:schemeClr val="dk1"/>
              </a:solidFill>
            </a:endParaRPr>
          </a:p>
        </p:txBody>
      </p:sp>
      <p:sp>
        <p:nvSpPr>
          <p:cNvPr id="546" name="Google Shape;546;ge0e52e256f_1_678"/>
          <p:cNvSpPr txBox="1"/>
          <p:nvPr/>
        </p:nvSpPr>
        <p:spPr>
          <a:xfrm>
            <a:off x="367500" y="603774"/>
            <a:ext cx="8409000" cy="1362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endParaRPr sz="16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547" name="Google Shape;547;ge0e52e256f_1_678"/>
          <p:cNvSpPr txBox="1"/>
          <p:nvPr/>
        </p:nvSpPr>
        <p:spPr>
          <a:xfrm>
            <a:off x="480350" y="827700"/>
            <a:ext cx="8296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Come misura finale abbiamo calcolato il </a:t>
            </a:r>
            <a:r>
              <a:rPr lang="it" b="1">
                <a:latin typeface="Raleway"/>
                <a:ea typeface="Raleway"/>
                <a:cs typeface="Raleway"/>
                <a:sym typeface="Raleway"/>
              </a:rPr>
              <a:t>success rate</a:t>
            </a:r>
            <a:r>
              <a:rPr lang="it">
                <a:latin typeface="Raleway"/>
                <a:ea typeface="Raleway"/>
                <a:cs typeface="Raleway"/>
                <a:sym typeface="Raleway"/>
              </a:rPr>
              <a:t> come media pesata dei successi e successi parziali, mentre dalle interviste finali abbiamo stilato una lista di problematiche riscontrate.</a:t>
            </a:r>
            <a:endParaRPr>
              <a:latin typeface="Raleway"/>
              <a:ea typeface="Raleway"/>
              <a:cs typeface="Raleway"/>
              <a:sym typeface="Raleway"/>
            </a:endParaRPr>
          </a:p>
        </p:txBody>
      </p:sp>
      <p:graphicFrame>
        <p:nvGraphicFramePr>
          <p:cNvPr id="548" name="Google Shape;548;ge0e52e256f_1_678"/>
          <p:cNvGraphicFramePr/>
          <p:nvPr/>
        </p:nvGraphicFramePr>
        <p:xfrm>
          <a:off x="911875" y="1744375"/>
          <a:ext cx="3000000" cy="3000000"/>
        </p:xfrm>
        <a:graphic>
          <a:graphicData uri="http://schemas.openxmlformats.org/drawingml/2006/table">
            <a:tbl>
              <a:tblPr>
                <a:noFill/>
                <a:tableStyleId>{2D087B5A-B943-4A82-994E-D130624F3A7B}</a:tableStyleId>
              </a:tblPr>
              <a:tblGrid>
                <a:gridCol w="1669525">
                  <a:extLst>
                    <a:ext uri="{9D8B030D-6E8A-4147-A177-3AD203B41FA5}">
                      <a16:colId xmlns:a16="http://schemas.microsoft.com/office/drawing/2014/main" val="20000"/>
                    </a:ext>
                  </a:extLst>
                </a:gridCol>
                <a:gridCol w="1669525">
                  <a:extLst>
                    <a:ext uri="{9D8B030D-6E8A-4147-A177-3AD203B41FA5}">
                      <a16:colId xmlns:a16="http://schemas.microsoft.com/office/drawing/2014/main" val="20001"/>
                    </a:ext>
                  </a:extLst>
                </a:gridCol>
              </a:tblGrid>
              <a:tr h="579550">
                <a:tc>
                  <a:txBody>
                    <a:bodyPr/>
                    <a:lstStyle/>
                    <a:p>
                      <a:pPr marL="0" lvl="0" indent="0" algn="l" rtl="0">
                        <a:spcBef>
                          <a:spcPts val="0"/>
                        </a:spcBef>
                        <a:spcAft>
                          <a:spcPts val="0"/>
                        </a:spcAft>
                        <a:buNone/>
                      </a:pPr>
                      <a:r>
                        <a:rPr lang="it" b="1">
                          <a:latin typeface="Raleway"/>
                          <a:ea typeface="Raleway"/>
                          <a:cs typeface="Raleway"/>
                          <a:sym typeface="Raleway"/>
                        </a:rPr>
                        <a:t>Tipologia</a:t>
                      </a:r>
                      <a:endParaRPr b="1">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it" b="1">
                          <a:latin typeface="Raleway"/>
                          <a:ea typeface="Raleway"/>
                          <a:cs typeface="Raleway"/>
                          <a:sym typeface="Raleway"/>
                        </a:rPr>
                        <a:t>Punteggio</a:t>
                      </a:r>
                      <a:endParaRPr b="1">
                        <a:latin typeface="Raleway"/>
                        <a:ea typeface="Raleway"/>
                        <a:cs typeface="Raleway"/>
                        <a:sym typeface="Raleway"/>
                      </a:endParaRPr>
                    </a:p>
                  </a:txBody>
                  <a:tcPr marL="91425" marR="91425" marT="91425" marB="91425"/>
                </a:tc>
                <a:extLst>
                  <a:ext uri="{0D108BD9-81ED-4DB2-BD59-A6C34878D82A}">
                    <a16:rowId xmlns:a16="http://schemas.microsoft.com/office/drawing/2014/main" val="10000"/>
                  </a:ext>
                </a:extLst>
              </a:tr>
              <a:tr h="579550">
                <a:tc>
                  <a:txBody>
                    <a:bodyPr/>
                    <a:lstStyle/>
                    <a:p>
                      <a:pPr marL="0" lvl="0" indent="0" algn="l" rtl="0">
                        <a:spcBef>
                          <a:spcPts val="0"/>
                        </a:spcBef>
                        <a:spcAft>
                          <a:spcPts val="0"/>
                        </a:spcAft>
                        <a:buNone/>
                      </a:pPr>
                      <a:r>
                        <a:rPr lang="it">
                          <a:latin typeface="Raleway"/>
                          <a:ea typeface="Raleway"/>
                          <a:cs typeface="Raleway"/>
                          <a:sym typeface="Raleway"/>
                        </a:rPr>
                        <a:t>Successi (S)</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it">
                          <a:latin typeface="Raleway"/>
                          <a:ea typeface="Raleway"/>
                          <a:cs typeface="Raleway"/>
                          <a:sym typeface="Raleway"/>
                        </a:rPr>
                        <a:t>1</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1"/>
                  </a:ext>
                </a:extLst>
              </a:tr>
              <a:tr h="794375">
                <a:tc>
                  <a:txBody>
                    <a:bodyPr/>
                    <a:lstStyle/>
                    <a:p>
                      <a:pPr marL="0" lvl="0" indent="0" algn="l" rtl="0">
                        <a:spcBef>
                          <a:spcPts val="0"/>
                        </a:spcBef>
                        <a:spcAft>
                          <a:spcPts val="0"/>
                        </a:spcAft>
                        <a:buNone/>
                      </a:pPr>
                      <a:r>
                        <a:rPr lang="it">
                          <a:latin typeface="Raleway"/>
                          <a:ea typeface="Raleway"/>
                          <a:cs typeface="Raleway"/>
                          <a:sym typeface="Raleway"/>
                        </a:rPr>
                        <a:t>Successi Parziali (SP)</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it">
                          <a:latin typeface="Raleway"/>
                          <a:ea typeface="Raleway"/>
                          <a:cs typeface="Raleway"/>
                          <a:sym typeface="Raleway"/>
                        </a:rPr>
                        <a:t>0.5</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2"/>
                  </a:ext>
                </a:extLst>
              </a:tr>
              <a:tr h="794375">
                <a:tc>
                  <a:txBody>
                    <a:bodyPr/>
                    <a:lstStyle/>
                    <a:p>
                      <a:pPr marL="0" lvl="0" indent="0" algn="l" rtl="0">
                        <a:spcBef>
                          <a:spcPts val="0"/>
                        </a:spcBef>
                        <a:spcAft>
                          <a:spcPts val="0"/>
                        </a:spcAft>
                        <a:buNone/>
                      </a:pPr>
                      <a:r>
                        <a:rPr lang="it">
                          <a:latin typeface="Raleway"/>
                          <a:ea typeface="Raleway"/>
                          <a:cs typeface="Raleway"/>
                          <a:sym typeface="Raleway"/>
                        </a:rPr>
                        <a:t>Fallimenti (F)</a:t>
                      </a:r>
                      <a:endParaRPr>
                        <a:latin typeface="Raleway"/>
                        <a:ea typeface="Raleway"/>
                        <a:cs typeface="Raleway"/>
                        <a:sym typeface="Raleway"/>
                      </a:endParaRPr>
                    </a:p>
                  </a:txBody>
                  <a:tcPr marL="91425" marR="91425" marT="91425" marB="91425"/>
                </a:tc>
                <a:tc>
                  <a:txBody>
                    <a:bodyPr/>
                    <a:lstStyle/>
                    <a:p>
                      <a:pPr marL="0" lvl="0" indent="0" algn="l" rtl="0">
                        <a:spcBef>
                          <a:spcPts val="0"/>
                        </a:spcBef>
                        <a:spcAft>
                          <a:spcPts val="0"/>
                        </a:spcAft>
                        <a:buNone/>
                      </a:pPr>
                      <a:r>
                        <a:rPr lang="it">
                          <a:latin typeface="Raleway"/>
                          <a:ea typeface="Raleway"/>
                          <a:cs typeface="Raleway"/>
                          <a:sym typeface="Raleway"/>
                        </a:rPr>
                        <a:t>0</a:t>
                      </a:r>
                      <a:endParaRPr>
                        <a:latin typeface="Raleway"/>
                        <a:ea typeface="Raleway"/>
                        <a:cs typeface="Raleway"/>
                        <a:sym typeface="Raleway"/>
                      </a:endParaRPr>
                    </a:p>
                  </a:txBody>
                  <a:tcPr marL="91425" marR="91425" marT="91425" marB="91425"/>
                </a:tc>
                <a:extLst>
                  <a:ext uri="{0D108BD9-81ED-4DB2-BD59-A6C34878D82A}">
                    <a16:rowId xmlns:a16="http://schemas.microsoft.com/office/drawing/2014/main" val="10003"/>
                  </a:ext>
                </a:extLst>
              </a:tr>
            </a:tbl>
          </a:graphicData>
        </a:graphic>
      </p:graphicFrame>
      <p:sp>
        <p:nvSpPr>
          <p:cNvPr id="549" name="Google Shape;549;ge0e52e256f_1_678"/>
          <p:cNvSpPr txBox="1"/>
          <p:nvPr/>
        </p:nvSpPr>
        <p:spPr>
          <a:xfrm>
            <a:off x="5113950" y="2468300"/>
            <a:ext cx="30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Lato"/>
                <a:ea typeface="Lato"/>
                <a:cs typeface="Lato"/>
                <a:sym typeface="Lato"/>
              </a:rPr>
              <a:t>Success Rate = (S + SP)/N° task</a:t>
            </a:r>
            <a:endParaRPr>
              <a:latin typeface="Lato"/>
              <a:ea typeface="Lato"/>
              <a:cs typeface="Lato"/>
              <a:sym typeface="Lato"/>
            </a:endParaRPr>
          </a:p>
        </p:txBody>
      </p:sp>
      <p:sp>
        <p:nvSpPr>
          <p:cNvPr id="550" name="Google Shape;550;ge0e52e256f_1_67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54</a:t>
            </a:fld>
            <a:r>
              <a:rPr lang="it"/>
              <a:t>/67</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e0e52e256f_1_686"/>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Analysis - 1^ serie di test </a:t>
            </a:r>
            <a:endParaRPr>
              <a:solidFill>
                <a:schemeClr val="dk1"/>
              </a:solidFill>
            </a:endParaRPr>
          </a:p>
        </p:txBody>
      </p:sp>
      <p:sp>
        <p:nvSpPr>
          <p:cNvPr id="556" name="Google Shape;556;ge0e52e256f_1_686"/>
          <p:cNvSpPr txBox="1"/>
          <p:nvPr/>
        </p:nvSpPr>
        <p:spPr>
          <a:xfrm>
            <a:off x="367500" y="603774"/>
            <a:ext cx="8409000" cy="1362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endParaRPr sz="16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557" name="Google Shape;557;ge0e52e256f_1_686"/>
          <p:cNvSpPr txBox="1"/>
          <p:nvPr/>
        </p:nvSpPr>
        <p:spPr>
          <a:xfrm>
            <a:off x="480350" y="603775"/>
            <a:ext cx="74130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aleway"/>
              <a:buChar char="●"/>
            </a:pPr>
            <a:r>
              <a:rPr lang="it">
                <a:latin typeface="Raleway"/>
                <a:ea typeface="Raleway"/>
                <a:cs typeface="Raleway"/>
                <a:sym typeface="Raleway"/>
              </a:rPr>
              <a:t>Task 1: Login</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Task 2: Registrazione nuovo utente e login</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Task 3: Accesso menù e accesso remotes</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Task 4: Accesso menù veloce e accesso worked area</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Task 5: Accesso menù veloce e modifica icone di questo menù</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Task 6: Login utilizzando le credenziali e gestione notifiche</a:t>
            </a:r>
            <a:endParaRPr>
              <a:latin typeface="Raleway"/>
              <a:ea typeface="Raleway"/>
              <a:cs typeface="Raleway"/>
              <a:sym typeface="Raleway"/>
            </a:endParaRPr>
          </a:p>
        </p:txBody>
      </p:sp>
      <p:graphicFrame>
        <p:nvGraphicFramePr>
          <p:cNvPr id="558" name="Google Shape;558;ge0e52e256f_1_686"/>
          <p:cNvGraphicFramePr/>
          <p:nvPr/>
        </p:nvGraphicFramePr>
        <p:xfrm>
          <a:off x="567325" y="2180775"/>
          <a:ext cx="7239050" cy="2377260"/>
        </p:xfrm>
        <a:graphic>
          <a:graphicData uri="http://schemas.openxmlformats.org/drawingml/2006/table">
            <a:tbl>
              <a:tblPr>
                <a:noFill/>
                <a:tableStyleId>{2D087B5A-B943-4A82-994E-D130624F3A7B}</a:tableStyleId>
              </a:tblPr>
              <a:tblGrid>
                <a:gridCol w="1034150">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gridCol w="10341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endParaRPr/>
                    </a:p>
                  </a:txBody>
                  <a:tcPr marL="91425" marR="91425" marT="91425" marB="91425">
                    <a:solidFill>
                      <a:srgbClr val="CCCCCC"/>
                    </a:solidFill>
                  </a:tcPr>
                </a:tc>
                <a:tc>
                  <a:txBody>
                    <a:bodyPr/>
                    <a:lstStyle/>
                    <a:p>
                      <a:pPr marL="0" lvl="0" indent="0" algn="l" rtl="0">
                        <a:spcBef>
                          <a:spcPts val="0"/>
                        </a:spcBef>
                        <a:spcAft>
                          <a:spcPts val="0"/>
                        </a:spcAft>
                        <a:buNone/>
                      </a:pPr>
                      <a:r>
                        <a:rPr lang="it"/>
                        <a:t>Task 1</a:t>
                      </a:r>
                      <a:endParaRPr/>
                    </a:p>
                  </a:txBody>
                  <a:tcPr marL="91425" marR="91425" marT="91425" marB="91425">
                    <a:solidFill>
                      <a:srgbClr val="CCCCCC"/>
                    </a:solidFill>
                  </a:tcPr>
                </a:tc>
                <a:tc>
                  <a:txBody>
                    <a:bodyPr/>
                    <a:lstStyle/>
                    <a:p>
                      <a:pPr marL="0" lvl="0" indent="0" algn="l" rtl="0">
                        <a:spcBef>
                          <a:spcPts val="0"/>
                        </a:spcBef>
                        <a:spcAft>
                          <a:spcPts val="0"/>
                        </a:spcAft>
                        <a:buClr>
                          <a:schemeClr val="dk2"/>
                        </a:buClr>
                        <a:buSzPts val="1100"/>
                        <a:buFont typeface="Arial"/>
                        <a:buNone/>
                      </a:pPr>
                      <a:r>
                        <a:rPr lang="it">
                          <a:solidFill>
                            <a:schemeClr val="dk2"/>
                          </a:solidFill>
                        </a:rPr>
                        <a:t>Task 2</a:t>
                      </a:r>
                      <a:endParaRPr/>
                    </a:p>
                  </a:txBody>
                  <a:tcPr marL="91425" marR="91425" marT="91425" marB="91425">
                    <a:solidFill>
                      <a:srgbClr val="CCCCCC"/>
                    </a:solidFill>
                  </a:tcPr>
                </a:tc>
                <a:tc>
                  <a:txBody>
                    <a:bodyPr/>
                    <a:lstStyle/>
                    <a:p>
                      <a:pPr marL="0" lvl="0" indent="0" algn="l" rtl="0">
                        <a:spcBef>
                          <a:spcPts val="0"/>
                        </a:spcBef>
                        <a:spcAft>
                          <a:spcPts val="0"/>
                        </a:spcAft>
                        <a:buClr>
                          <a:schemeClr val="dk2"/>
                        </a:buClr>
                        <a:buSzPts val="1100"/>
                        <a:buFont typeface="Arial"/>
                        <a:buNone/>
                      </a:pPr>
                      <a:r>
                        <a:rPr lang="it">
                          <a:solidFill>
                            <a:schemeClr val="dk2"/>
                          </a:solidFill>
                        </a:rPr>
                        <a:t>Task 3</a:t>
                      </a:r>
                      <a:endParaRPr/>
                    </a:p>
                  </a:txBody>
                  <a:tcPr marL="91425" marR="91425" marT="91425" marB="91425">
                    <a:solidFill>
                      <a:srgbClr val="CCCCCC"/>
                    </a:solidFill>
                  </a:tcPr>
                </a:tc>
                <a:tc>
                  <a:txBody>
                    <a:bodyPr/>
                    <a:lstStyle/>
                    <a:p>
                      <a:pPr marL="0" lvl="0" indent="0" algn="l" rtl="0">
                        <a:spcBef>
                          <a:spcPts val="0"/>
                        </a:spcBef>
                        <a:spcAft>
                          <a:spcPts val="0"/>
                        </a:spcAft>
                        <a:buClr>
                          <a:schemeClr val="dk2"/>
                        </a:buClr>
                        <a:buSzPts val="1100"/>
                        <a:buFont typeface="Arial"/>
                        <a:buNone/>
                      </a:pPr>
                      <a:r>
                        <a:rPr lang="it">
                          <a:solidFill>
                            <a:schemeClr val="dk2"/>
                          </a:solidFill>
                        </a:rPr>
                        <a:t>Task 4</a:t>
                      </a:r>
                      <a:endParaRPr/>
                    </a:p>
                  </a:txBody>
                  <a:tcPr marL="91425" marR="91425" marT="91425" marB="91425">
                    <a:solidFill>
                      <a:srgbClr val="CCCCCC"/>
                    </a:solidFill>
                  </a:tcPr>
                </a:tc>
                <a:tc>
                  <a:txBody>
                    <a:bodyPr/>
                    <a:lstStyle/>
                    <a:p>
                      <a:pPr marL="0" lvl="0" indent="0" algn="l" rtl="0">
                        <a:spcBef>
                          <a:spcPts val="0"/>
                        </a:spcBef>
                        <a:spcAft>
                          <a:spcPts val="0"/>
                        </a:spcAft>
                        <a:buClr>
                          <a:schemeClr val="dk2"/>
                        </a:buClr>
                        <a:buSzPts val="1100"/>
                        <a:buFont typeface="Arial"/>
                        <a:buNone/>
                      </a:pPr>
                      <a:r>
                        <a:rPr lang="it">
                          <a:solidFill>
                            <a:schemeClr val="dk2"/>
                          </a:solidFill>
                        </a:rPr>
                        <a:t>Task 5</a:t>
                      </a:r>
                      <a:endParaRPr/>
                    </a:p>
                  </a:txBody>
                  <a:tcPr marL="91425" marR="91425" marT="91425" marB="91425">
                    <a:solidFill>
                      <a:srgbClr val="CCCCCC"/>
                    </a:solidFill>
                  </a:tcPr>
                </a:tc>
                <a:tc>
                  <a:txBody>
                    <a:bodyPr/>
                    <a:lstStyle/>
                    <a:p>
                      <a:pPr marL="0" lvl="0" indent="0" algn="l" rtl="0">
                        <a:spcBef>
                          <a:spcPts val="0"/>
                        </a:spcBef>
                        <a:spcAft>
                          <a:spcPts val="0"/>
                        </a:spcAft>
                        <a:buClr>
                          <a:schemeClr val="dk2"/>
                        </a:buClr>
                        <a:buSzPts val="1100"/>
                        <a:buFont typeface="Arial"/>
                        <a:buNone/>
                      </a:pPr>
                      <a:r>
                        <a:rPr lang="it">
                          <a:solidFill>
                            <a:schemeClr val="dk2"/>
                          </a:solidFill>
                        </a:rPr>
                        <a:t>Task 6</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t"/>
                        <a:t>Utente 1</a:t>
                      </a:r>
                      <a:endParaRPr/>
                    </a:p>
                  </a:txBody>
                  <a:tcPr marL="91425" marR="91425" marT="91425" marB="91425">
                    <a:solidFill>
                      <a:srgbClr val="CCCCCC"/>
                    </a:solidFill>
                  </a:tcPr>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SP</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F</a:t>
                      </a:r>
                      <a:endParaRPr/>
                    </a:p>
                  </a:txBody>
                  <a:tcPr marL="91425" marR="91425" marT="91425" marB="91425"/>
                </a:tc>
                <a:tc>
                  <a:txBody>
                    <a:bodyPr/>
                    <a:lstStyle/>
                    <a:p>
                      <a:pPr marL="0" lvl="0" indent="0" algn="ctr" rtl="0">
                        <a:spcBef>
                          <a:spcPts val="0"/>
                        </a:spcBef>
                        <a:spcAft>
                          <a:spcPts val="0"/>
                        </a:spcAft>
                        <a:buNone/>
                      </a:pPr>
                      <a:r>
                        <a:rPr lang="it"/>
                        <a:t>SP</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t"/>
                        <a:t>Utente 2</a:t>
                      </a:r>
                      <a:endParaRPr/>
                    </a:p>
                  </a:txBody>
                  <a:tcPr marL="91425" marR="91425" marT="91425" marB="91425">
                    <a:solidFill>
                      <a:srgbClr val="CCCCCC"/>
                    </a:solidFill>
                  </a:tcPr>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SP</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F</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t"/>
                        <a:t>Utente 3</a:t>
                      </a:r>
                      <a:endParaRPr/>
                    </a:p>
                  </a:txBody>
                  <a:tcPr marL="91425" marR="91425" marT="91425" marB="91425">
                    <a:solidFill>
                      <a:srgbClr val="CCCCCC"/>
                    </a:solidFill>
                  </a:tcPr>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SP</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F</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t"/>
                        <a:t>Utente 4</a:t>
                      </a:r>
                      <a:endParaRPr/>
                    </a:p>
                  </a:txBody>
                  <a:tcPr marL="91425" marR="91425" marT="91425" marB="91425">
                    <a:solidFill>
                      <a:srgbClr val="CCCCCC"/>
                    </a:solidFill>
                  </a:tcPr>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F</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t"/>
                        <a:t>Utente 5</a:t>
                      </a:r>
                      <a:endParaRPr/>
                    </a:p>
                  </a:txBody>
                  <a:tcPr marL="91425" marR="91425" marT="91425" marB="91425">
                    <a:solidFill>
                      <a:srgbClr val="CCCCCC"/>
                    </a:solidFill>
                  </a:tcPr>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SP</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F</a:t>
                      </a:r>
                      <a:endParaRPr/>
                    </a:p>
                  </a:txBody>
                  <a:tcPr marL="91425" marR="91425" marT="91425" marB="91425"/>
                </a:tc>
                <a:tc>
                  <a:txBody>
                    <a:bodyPr/>
                    <a:lstStyle/>
                    <a:p>
                      <a:pPr marL="0" lvl="0" indent="0" algn="ctr" rtl="0">
                        <a:spcBef>
                          <a:spcPts val="0"/>
                        </a:spcBef>
                        <a:spcAft>
                          <a:spcPts val="0"/>
                        </a:spcAft>
                        <a:buNone/>
                      </a:pPr>
                      <a:r>
                        <a:rPr lang="it"/>
                        <a:t>SP</a:t>
                      </a:r>
                      <a:endParaRPr/>
                    </a:p>
                  </a:txBody>
                  <a:tcPr marL="91425" marR="91425" marT="91425" marB="91425"/>
                </a:tc>
                <a:extLst>
                  <a:ext uri="{0D108BD9-81ED-4DB2-BD59-A6C34878D82A}">
                    <a16:rowId xmlns:a16="http://schemas.microsoft.com/office/drawing/2014/main" val="10005"/>
                  </a:ext>
                </a:extLst>
              </a:tr>
            </a:tbl>
          </a:graphicData>
        </a:graphic>
      </p:graphicFrame>
      <p:sp>
        <p:nvSpPr>
          <p:cNvPr id="559" name="Google Shape;559;ge0e52e256f_1_686"/>
          <p:cNvSpPr txBox="1"/>
          <p:nvPr/>
        </p:nvSpPr>
        <p:spPr>
          <a:xfrm>
            <a:off x="2779950" y="4657525"/>
            <a:ext cx="358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b="1">
                <a:latin typeface="Raleway"/>
                <a:ea typeface="Raleway"/>
                <a:cs typeface="Raleway"/>
                <a:sym typeface="Raleway"/>
              </a:rPr>
              <a:t>Success Rate</a:t>
            </a:r>
            <a:r>
              <a:rPr lang="it">
                <a:latin typeface="Raleway"/>
                <a:ea typeface="Raleway"/>
                <a:cs typeface="Raleway"/>
                <a:sym typeface="Raleway"/>
              </a:rPr>
              <a:t> = (19 + 6*0.5)/30 = 0.7</a:t>
            </a:r>
            <a:endParaRPr>
              <a:latin typeface="Raleway"/>
              <a:ea typeface="Raleway"/>
              <a:cs typeface="Raleway"/>
              <a:sym typeface="Raleway"/>
            </a:endParaRPr>
          </a:p>
        </p:txBody>
      </p:sp>
      <p:sp>
        <p:nvSpPr>
          <p:cNvPr id="560" name="Google Shape;560;ge0e52e256f_1_68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55</a:t>
            </a:fld>
            <a:r>
              <a:rPr lang="it"/>
              <a:t>/67</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e0e52e256f_1_694"/>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Reporting - 1^ serie di test</a:t>
            </a:r>
            <a:endParaRPr>
              <a:solidFill>
                <a:schemeClr val="dk1"/>
              </a:solidFill>
            </a:endParaRPr>
          </a:p>
        </p:txBody>
      </p:sp>
      <p:sp>
        <p:nvSpPr>
          <p:cNvPr id="566" name="Google Shape;566;ge0e52e256f_1_694"/>
          <p:cNvSpPr txBox="1"/>
          <p:nvPr/>
        </p:nvSpPr>
        <p:spPr>
          <a:xfrm>
            <a:off x="367500" y="603774"/>
            <a:ext cx="8409000" cy="1362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endParaRPr sz="16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567" name="Google Shape;567;ge0e52e256f_1_694"/>
          <p:cNvSpPr txBox="1"/>
          <p:nvPr/>
        </p:nvSpPr>
        <p:spPr>
          <a:xfrm>
            <a:off x="452450" y="827700"/>
            <a:ext cx="7951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Gli utenti che hanno partecipato al nostro test sono tutti utenti </a:t>
            </a:r>
            <a:r>
              <a:rPr lang="it" b="1">
                <a:latin typeface="Raleway"/>
                <a:ea typeface="Raleway"/>
                <a:cs typeface="Raleway"/>
                <a:sym typeface="Raleway"/>
              </a:rPr>
              <a:t>non esperti</a:t>
            </a:r>
            <a:r>
              <a:rPr lang="it">
                <a:latin typeface="Raleway"/>
                <a:ea typeface="Raleway"/>
                <a:cs typeface="Raleway"/>
                <a:sym typeface="Raleway"/>
              </a:rPr>
              <a:t> in quanto non ci è stato possibile utilizzare altre tipologie di utenti.</a:t>
            </a:r>
            <a:endParaRPr>
              <a:solidFill>
                <a:schemeClr val="dk2"/>
              </a:solidFill>
              <a:latin typeface="Raleway"/>
              <a:ea typeface="Raleway"/>
              <a:cs typeface="Raleway"/>
              <a:sym typeface="Raleway"/>
            </a:endParaRPr>
          </a:p>
          <a:p>
            <a:pPr marL="0" lvl="0" indent="0" algn="l" rtl="0">
              <a:spcBef>
                <a:spcPts val="0"/>
              </a:spcBef>
              <a:spcAft>
                <a:spcPts val="0"/>
              </a:spcAft>
              <a:buNone/>
            </a:pPr>
            <a:r>
              <a:rPr lang="it">
                <a:latin typeface="Raleway"/>
                <a:ea typeface="Raleway"/>
                <a:cs typeface="Raleway"/>
                <a:sym typeface="Raleway"/>
              </a:rPr>
              <a:t>Qui di seguito  presentiamo alcuni dati riassuntivi e descrittivi dei nostri utenti.</a:t>
            </a:r>
            <a:endParaRPr>
              <a:latin typeface="Raleway"/>
              <a:ea typeface="Raleway"/>
              <a:cs typeface="Raleway"/>
              <a:sym typeface="Raleway"/>
            </a:endParaRPr>
          </a:p>
        </p:txBody>
      </p:sp>
      <p:pic>
        <p:nvPicPr>
          <p:cNvPr id="568" name="Google Shape;568;ge0e52e256f_1_694"/>
          <p:cNvPicPr preferRelativeResize="0"/>
          <p:nvPr/>
        </p:nvPicPr>
        <p:blipFill>
          <a:blip r:embed="rId3">
            <a:alphaModFix/>
          </a:blip>
          <a:stretch>
            <a:fillRect/>
          </a:stretch>
        </p:blipFill>
        <p:spPr>
          <a:xfrm>
            <a:off x="2220725" y="1847100"/>
            <a:ext cx="1351975" cy="1919950"/>
          </a:xfrm>
          <a:prstGeom prst="rect">
            <a:avLst/>
          </a:prstGeom>
          <a:noFill/>
          <a:ln>
            <a:noFill/>
          </a:ln>
        </p:spPr>
      </p:pic>
      <p:pic>
        <p:nvPicPr>
          <p:cNvPr id="569" name="Google Shape;569;ge0e52e256f_1_694"/>
          <p:cNvPicPr preferRelativeResize="0"/>
          <p:nvPr/>
        </p:nvPicPr>
        <p:blipFill rotWithShape="1">
          <a:blip r:embed="rId4">
            <a:alphaModFix/>
          </a:blip>
          <a:srcRect l="1798" r="72943"/>
          <a:stretch/>
        </p:blipFill>
        <p:spPr>
          <a:xfrm>
            <a:off x="4365275" y="1721475"/>
            <a:ext cx="1403919" cy="2045575"/>
          </a:xfrm>
          <a:prstGeom prst="rect">
            <a:avLst/>
          </a:prstGeom>
          <a:noFill/>
          <a:ln>
            <a:noFill/>
          </a:ln>
        </p:spPr>
      </p:pic>
      <p:sp>
        <p:nvSpPr>
          <p:cNvPr id="570" name="Google Shape;570;ge0e52e256f_1_69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56</a:t>
            </a:fld>
            <a:r>
              <a:rPr lang="it"/>
              <a:t>/67</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ge0e52e256f_1_702" descr="Grafico delle risposte di Moduli. Titolo della domanda: Conoscenze generali interfacce grafiche (smartphone, tablet, ecc.). Numero di risposte: 4 risposte."/>
          <p:cNvPicPr preferRelativeResize="0"/>
          <p:nvPr/>
        </p:nvPicPr>
        <p:blipFill rotWithShape="1">
          <a:blip r:embed="rId3">
            <a:alphaModFix/>
          </a:blip>
          <a:srcRect r="27124"/>
          <a:stretch/>
        </p:blipFill>
        <p:spPr>
          <a:xfrm>
            <a:off x="715500" y="187025"/>
            <a:ext cx="3862726" cy="2230575"/>
          </a:xfrm>
          <a:prstGeom prst="rect">
            <a:avLst/>
          </a:prstGeom>
          <a:noFill/>
          <a:ln>
            <a:noFill/>
          </a:ln>
        </p:spPr>
      </p:pic>
      <p:pic>
        <p:nvPicPr>
          <p:cNvPr id="576" name="Google Shape;576;ge0e52e256f_1_702" descr="Grafico delle risposte di Moduli. Titolo della domanda: Conoscenze pregresse utilizzo interfacce industriali (grafiche). Numero di risposte: 4 risposte."/>
          <p:cNvPicPr preferRelativeResize="0"/>
          <p:nvPr/>
        </p:nvPicPr>
        <p:blipFill rotWithShape="1">
          <a:blip r:embed="rId4">
            <a:alphaModFix/>
          </a:blip>
          <a:srcRect r="27113"/>
          <a:stretch/>
        </p:blipFill>
        <p:spPr>
          <a:xfrm>
            <a:off x="4678300" y="231175"/>
            <a:ext cx="3710326" cy="2142275"/>
          </a:xfrm>
          <a:prstGeom prst="rect">
            <a:avLst/>
          </a:prstGeom>
          <a:noFill/>
          <a:ln>
            <a:noFill/>
          </a:ln>
        </p:spPr>
      </p:pic>
      <p:pic>
        <p:nvPicPr>
          <p:cNvPr id="577" name="Google Shape;577;ge0e52e256f_1_702" descr="Grafico delle risposte di Moduli. Titolo della domanda: Hai già utilizzato monitor di mezzi agricoli?. Numero di risposte: 4 risposte."/>
          <p:cNvPicPr preferRelativeResize="0"/>
          <p:nvPr/>
        </p:nvPicPr>
        <p:blipFill rotWithShape="1">
          <a:blip r:embed="rId5">
            <a:alphaModFix/>
          </a:blip>
          <a:srcRect r="20012"/>
          <a:stretch/>
        </p:blipFill>
        <p:spPr>
          <a:xfrm>
            <a:off x="2271138" y="2571750"/>
            <a:ext cx="4601724" cy="2421100"/>
          </a:xfrm>
          <a:prstGeom prst="rect">
            <a:avLst/>
          </a:prstGeom>
          <a:noFill/>
          <a:ln>
            <a:noFill/>
          </a:ln>
        </p:spPr>
      </p:pic>
      <p:sp>
        <p:nvSpPr>
          <p:cNvPr id="578" name="Google Shape;578;ge0e52e256f_1_70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57</a:t>
            </a:fld>
            <a:r>
              <a:rPr lang="it"/>
              <a:t>/67</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e0e52e256f_1_708"/>
          <p:cNvSpPr txBox="1"/>
          <p:nvPr/>
        </p:nvSpPr>
        <p:spPr>
          <a:xfrm>
            <a:off x="367500" y="603774"/>
            <a:ext cx="8409000" cy="1362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endParaRPr sz="16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584" name="Google Shape;584;ge0e52e256f_1_708"/>
          <p:cNvSpPr txBox="1"/>
          <p:nvPr/>
        </p:nvSpPr>
        <p:spPr>
          <a:xfrm>
            <a:off x="445475" y="276350"/>
            <a:ext cx="795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Qui di seguito invece presentiamo i dati risultanti dal questionario post-test</a:t>
            </a:r>
            <a:endParaRPr>
              <a:latin typeface="Raleway"/>
              <a:ea typeface="Raleway"/>
              <a:cs typeface="Raleway"/>
              <a:sym typeface="Raleway"/>
            </a:endParaRPr>
          </a:p>
        </p:txBody>
      </p:sp>
      <p:pic>
        <p:nvPicPr>
          <p:cNvPr id="585" name="Google Shape;585;ge0e52e256f_1_708"/>
          <p:cNvPicPr preferRelativeResize="0"/>
          <p:nvPr/>
        </p:nvPicPr>
        <p:blipFill>
          <a:blip r:embed="rId3">
            <a:alphaModFix/>
          </a:blip>
          <a:stretch>
            <a:fillRect/>
          </a:stretch>
        </p:blipFill>
        <p:spPr>
          <a:xfrm>
            <a:off x="445475" y="729375"/>
            <a:ext cx="4404900" cy="1942825"/>
          </a:xfrm>
          <a:prstGeom prst="rect">
            <a:avLst/>
          </a:prstGeom>
          <a:noFill/>
          <a:ln>
            <a:noFill/>
          </a:ln>
        </p:spPr>
      </p:pic>
      <p:sp>
        <p:nvSpPr>
          <p:cNvPr id="586" name="Google Shape;586;ge0e52e256f_1_708"/>
          <p:cNvSpPr txBox="1"/>
          <p:nvPr/>
        </p:nvSpPr>
        <p:spPr>
          <a:xfrm>
            <a:off x="3370850" y="729375"/>
            <a:ext cx="1409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Lato"/>
                <a:ea typeface="Lato"/>
                <a:cs typeface="Lato"/>
                <a:sym typeface="Lato"/>
              </a:rPr>
              <a:t>1 - molto difficile</a:t>
            </a:r>
            <a:endParaRPr sz="1100">
              <a:latin typeface="Lato"/>
              <a:ea typeface="Lato"/>
              <a:cs typeface="Lato"/>
              <a:sym typeface="Lato"/>
            </a:endParaRPr>
          </a:p>
          <a:p>
            <a:pPr marL="0" lvl="0" indent="0" algn="l" rtl="0">
              <a:spcBef>
                <a:spcPts val="0"/>
              </a:spcBef>
              <a:spcAft>
                <a:spcPts val="0"/>
              </a:spcAft>
              <a:buNone/>
            </a:pPr>
            <a:r>
              <a:rPr lang="it" sz="1100">
                <a:latin typeface="Lato"/>
                <a:ea typeface="Lato"/>
                <a:cs typeface="Lato"/>
                <a:sym typeface="Lato"/>
              </a:rPr>
              <a:t>5- molto semplice</a:t>
            </a:r>
            <a:endParaRPr sz="1100">
              <a:latin typeface="Lato"/>
              <a:ea typeface="Lato"/>
              <a:cs typeface="Lato"/>
              <a:sym typeface="Lato"/>
            </a:endParaRPr>
          </a:p>
        </p:txBody>
      </p:sp>
      <p:pic>
        <p:nvPicPr>
          <p:cNvPr id="587" name="Google Shape;587;ge0e52e256f_1_708"/>
          <p:cNvPicPr preferRelativeResize="0"/>
          <p:nvPr/>
        </p:nvPicPr>
        <p:blipFill>
          <a:blip r:embed="rId4">
            <a:alphaModFix/>
          </a:blip>
          <a:stretch>
            <a:fillRect/>
          </a:stretch>
        </p:blipFill>
        <p:spPr>
          <a:xfrm>
            <a:off x="445475" y="2796675"/>
            <a:ext cx="3490625" cy="1650225"/>
          </a:xfrm>
          <a:prstGeom prst="rect">
            <a:avLst/>
          </a:prstGeom>
          <a:noFill/>
          <a:ln>
            <a:noFill/>
          </a:ln>
        </p:spPr>
      </p:pic>
      <p:pic>
        <p:nvPicPr>
          <p:cNvPr id="588" name="Google Shape;588;ge0e52e256f_1_708"/>
          <p:cNvPicPr preferRelativeResize="0"/>
          <p:nvPr/>
        </p:nvPicPr>
        <p:blipFill>
          <a:blip r:embed="rId5">
            <a:alphaModFix/>
          </a:blip>
          <a:stretch>
            <a:fillRect/>
          </a:stretch>
        </p:blipFill>
        <p:spPr>
          <a:xfrm>
            <a:off x="4737197" y="729376"/>
            <a:ext cx="4268379" cy="1842375"/>
          </a:xfrm>
          <a:prstGeom prst="rect">
            <a:avLst/>
          </a:prstGeom>
          <a:noFill/>
          <a:ln>
            <a:noFill/>
          </a:ln>
        </p:spPr>
      </p:pic>
      <p:sp>
        <p:nvSpPr>
          <p:cNvPr id="589" name="Google Shape;589;ge0e52e256f_1_708"/>
          <p:cNvSpPr txBox="1"/>
          <p:nvPr/>
        </p:nvSpPr>
        <p:spPr>
          <a:xfrm>
            <a:off x="7595875" y="729375"/>
            <a:ext cx="1409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Lato"/>
                <a:ea typeface="Lato"/>
                <a:cs typeface="Lato"/>
                <a:sym typeface="Lato"/>
              </a:rPr>
              <a:t>1 - semplicissimo</a:t>
            </a:r>
            <a:endParaRPr sz="1100">
              <a:latin typeface="Lato"/>
              <a:ea typeface="Lato"/>
              <a:cs typeface="Lato"/>
              <a:sym typeface="Lato"/>
            </a:endParaRPr>
          </a:p>
          <a:p>
            <a:pPr marL="0" lvl="0" indent="0" algn="l" rtl="0">
              <a:spcBef>
                <a:spcPts val="0"/>
              </a:spcBef>
              <a:spcAft>
                <a:spcPts val="0"/>
              </a:spcAft>
              <a:buNone/>
            </a:pPr>
            <a:r>
              <a:rPr lang="it" sz="1100">
                <a:latin typeface="Lato"/>
                <a:ea typeface="Lato"/>
                <a:cs typeface="Lato"/>
                <a:sym typeface="Lato"/>
              </a:rPr>
              <a:t>5- difficilissimo</a:t>
            </a:r>
            <a:endParaRPr sz="1100">
              <a:latin typeface="Lato"/>
              <a:ea typeface="Lato"/>
              <a:cs typeface="Lato"/>
              <a:sym typeface="Lato"/>
            </a:endParaRPr>
          </a:p>
        </p:txBody>
      </p:sp>
      <p:pic>
        <p:nvPicPr>
          <p:cNvPr id="590" name="Google Shape;590;ge0e52e256f_1_708" descr="Grafico delle risposte di Moduli. Titolo della domanda: Quanto è stato difficile portare a termine il singolo task?. Numero di risposte: ."/>
          <p:cNvPicPr preferRelativeResize="0"/>
          <p:nvPr/>
        </p:nvPicPr>
        <p:blipFill>
          <a:blip r:embed="rId6">
            <a:alphaModFix/>
          </a:blip>
          <a:stretch>
            <a:fillRect/>
          </a:stretch>
        </p:blipFill>
        <p:spPr>
          <a:xfrm>
            <a:off x="4029175" y="2796675"/>
            <a:ext cx="4938850" cy="1785175"/>
          </a:xfrm>
          <a:prstGeom prst="rect">
            <a:avLst/>
          </a:prstGeom>
          <a:noFill/>
          <a:ln>
            <a:noFill/>
          </a:ln>
        </p:spPr>
      </p:pic>
      <p:sp>
        <p:nvSpPr>
          <p:cNvPr id="591" name="Google Shape;591;ge0e52e256f_1_70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58</a:t>
            </a:fld>
            <a:r>
              <a:rPr lang="it"/>
              <a:t>/67</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e0e52e256f_1_729"/>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Conclusioni - 1^ serie di test </a:t>
            </a:r>
            <a:endParaRPr>
              <a:solidFill>
                <a:schemeClr val="dk1"/>
              </a:solidFill>
            </a:endParaRPr>
          </a:p>
        </p:txBody>
      </p:sp>
      <p:sp>
        <p:nvSpPr>
          <p:cNvPr id="597" name="Google Shape;597;ge0e52e256f_1_729"/>
          <p:cNvSpPr txBox="1"/>
          <p:nvPr/>
        </p:nvSpPr>
        <p:spPr>
          <a:xfrm>
            <a:off x="367500" y="565424"/>
            <a:ext cx="8409000" cy="1362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endParaRPr sz="16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598" name="Google Shape;598;ge0e52e256f_1_729"/>
          <p:cNvSpPr txBox="1"/>
          <p:nvPr/>
        </p:nvSpPr>
        <p:spPr>
          <a:xfrm>
            <a:off x="480350" y="827700"/>
            <a:ext cx="79518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Dai test e dai commenti degli utenti abbiamo capito che:</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r>
              <a:rPr lang="it" b="1">
                <a:solidFill>
                  <a:srgbClr val="5AD823"/>
                </a:solidFill>
                <a:latin typeface="Raleway"/>
                <a:ea typeface="Raleway"/>
                <a:cs typeface="Raleway"/>
                <a:sym typeface="Raleway"/>
              </a:rPr>
              <a:t>PRO:</a:t>
            </a:r>
            <a:endParaRPr b="1">
              <a:solidFill>
                <a:srgbClr val="5AD823"/>
              </a:solidFill>
              <a:latin typeface="Raleway"/>
              <a:ea typeface="Raleway"/>
              <a:cs typeface="Raleway"/>
              <a:sym typeface="Raleway"/>
            </a:endParaRPr>
          </a:p>
          <a:p>
            <a:pPr marL="457200" lvl="0" indent="-317500" algn="l" rtl="0">
              <a:spcBef>
                <a:spcPts val="0"/>
              </a:spcBef>
              <a:spcAft>
                <a:spcPts val="0"/>
              </a:spcAft>
              <a:buClr>
                <a:schemeClr val="dk2"/>
              </a:buClr>
              <a:buSzPts val="1400"/>
              <a:buFont typeface="Raleway"/>
              <a:buChar char="●"/>
            </a:pPr>
            <a:r>
              <a:rPr lang="it">
                <a:solidFill>
                  <a:schemeClr val="dk2"/>
                </a:solidFill>
                <a:latin typeface="Raleway"/>
                <a:ea typeface="Raleway"/>
                <a:cs typeface="Raleway"/>
                <a:sym typeface="Raleway"/>
              </a:rPr>
              <a:t>L’interfaccia risulta essere abbastanza intuitiva nella navigazione, infatti ad esempio per l’accesso ai remotes seppur l’utente non è passato dal menú principale, in ogni caso è riuscito ad accedervi direttamente dalla home grazie al collegamento presente nel riquadro dei remotes.</a:t>
            </a:r>
            <a:endParaRPr>
              <a:solidFill>
                <a:schemeClr val="dk2"/>
              </a:solidFill>
              <a:latin typeface="Raleway"/>
              <a:ea typeface="Raleway"/>
              <a:cs typeface="Raleway"/>
              <a:sym typeface="Raleway"/>
            </a:endParaRPr>
          </a:p>
          <a:p>
            <a:pPr marL="457200" lvl="0" indent="-317500" algn="l" rtl="0">
              <a:spcBef>
                <a:spcPts val="0"/>
              </a:spcBef>
              <a:spcAft>
                <a:spcPts val="0"/>
              </a:spcAft>
              <a:buClr>
                <a:schemeClr val="dk2"/>
              </a:buClr>
              <a:buSzPts val="1400"/>
              <a:buFont typeface="Raleway"/>
              <a:buChar char="●"/>
            </a:pPr>
            <a:r>
              <a:rPr lang="it">
                <a:solidFill>
                  <a:schemeClr val="dk2"/>
                </a:solidFill>
                <a:latin typeface="Raleway"/>
                <a:ea typeface="Raleway"/>
                <a:cs typeface="Raleway"/>
                <a:sym typeface="Raleway"/>
              </a:rPr>
              <a:t>L’impostazione grafica della home che riprende alcune caratteristiche da altre interfacce come smartphone e tablet, ha aiutato molto l’utente anche se non aveva conoscenze pregresse in campo agricolo.</a:t>
            </a:r>
            <a:endParaRPr>
              <a:solidFill>
                <a:schemeClr val="dk2"/>
              </a:solidFill>
              <a:latin typeface="Raleway"/>
              <a:ea typeface="Raleway"/>
              <a:cs typeface="Raleway"/>
              <a:sym typeface="Raleway"/>
            </a:endParaRPr>
          </a:p>
          <a:p>
            <a:pPr marL="0" lvl="0" indent="0" algn="l" rtl="0">
              <a:spcBef>
                <a:spcPts val="0"/>
              </a:spcBef>
              <a:spcAft>
                <a:spcPts val="0"/>
              </a:spcAft>
              <a:buNone/>
            </a:pPr>
            <a:endParaRPr>
              <a:solidFill>
                <a:schemeClr val="dk2"/>
              </a:solidFill>
              <a:latin typeface="Raleway"/>
              <a:ea typeface="Raleway"/>
              <a:cs typeface="Raleway"/>
              <a:sym typeface="Raleway"/>
            </a:endParaRPr>
          </a:p>
          <a:p>
            <a:pPr marL="0" lvl="0" indent="0" algn="l" rtl="0">
              <a:spcBef>
                <a:spcPts val="0"/>
              </a:spcBef>
              <a:spcAft>
                <a:spcPts val="0"/>
              </a:spcAft>
              <a:buNone/>
            </a:pPr>
            <a:r>
              <a:rPr lang="it" b="1">
                <a:solidFill>
                  <a:srgbClr val="FF0000"/>
                </a:solidFill>
                <a:latin typeface="Raleway"/>
                <a:ea typeface="Raleway"/>
                <a:cs typeface="Raleway"/>
                <a:sym typeface="Raleway"/>
              </a:rPr>
              <a:t>CONTRO:</a:t>
            </a:r>
            <a:endParaRPr b="1">
              <a:solidFill>
                <a:srgbClr val="FF0000"/>
              </a:solidFill>
              <a:latin typeface="Raleway"/>
              <a:ea typeface="Raleway"/>
              <a:cs typeface="Raleway"/>
              <a:sym typeface="Raleway"/>
            </a:endParaRPr>
          </a:p>
          <a:p>
            <a:pPr marL="457200" lvl="0" indent="-317500" algn="l" rtl="0">
              <a:spcBef>
                <a:spcPts val="0"/>
              </a:spcBef>
              <a:spcAft>
                <a:spcPts val="0"/>
              </a:spcAft>
              <a:buClr>
                <a:schemeClr val="dk2"/>
              </a:buClr>
              <a:buSzPts val="1400"/>
              <a:buFont typeface="Raleway"/>
              <a:buChar char="●"/>
            </a:pPr>
            <a:r>
              <a:rPr lang="it">
                <a:solidFill>
                  <a:schemeClr val="dk2"/>
                </a:solidFill>
                <a:latin typeface="Raleway"/>
                <a:ea typeface="Raleway"/>
                <a:cs typeface="Raleway"/>
                <a:sym typeface="Raleway"/>
              </a:rPr>
              <a:t>Non è risultato essere intuitivo la modifica delle icone nel menù veloce</a:t>
            </a:r>
            <a:endParaRPr>
              <a:solidFill>
                <a:schemeClr val="dk2"/>
              </a:solidFill>
              <a:latin typeface="Raleway"/>
              <a:ea typeface="Raleway"/>
              <a:cs typeface="Raleway"/>
              <a:sym typeface="Raleway"/>
            </a:endParaRPr>
          </a:p>
          <a:p>
            <a:pPr marL="457200" lvl="0" indent="-317500" algn="l" rtl="0">
              <a:spcBef>
                <a:spcPts val="0"/>
              </a:spcBef>
              <a:spcAft>
                <a:spcPts val="0"/>
              </a:spcAft>
              <a:buClr>
                <a:schemeClr val="dk2"/>
              </a:buClr>
              <a:buSzPts val="1400"/>
              <a:buFont typeface="Raleway"/>
              <a:buChar char="●"/>
            </a:pPr>
            <a:r>
              <a:rPr lang="it">
                <a:solidFill>
                  <a:schemeClr val="dk2"/>
                </a:solidFill>
                <a:latin typeface="Raleway"/>
                <a:ea typeface="Raleway"/>
                <a:cs typeface="Raleway"/>
                <a:sym typeface="Raleway"/>
              </a:rPr>
              <a:t>Mancano alcuni feedback di successo delle operazioni svolte dall’utente </a:t>
            </a:r>
            <a:endParaRPr>
              <a:solidFill>
                <a:schemeClr val="dk2"/>
              </a:solidFill>
              <a:latin typeface="Raleway"/>
              <a:ea typeface="Raleway"/>
              <a:cs typeface="Raleway"/>
              <a:sym typeface="Raleway"/>
            </a:endParaRPr>
          </a:p>
          <a:p>
            <a:pPr marL="457200" lvl="0" indent="-317500" algn="l" rtl="0">
              <a:spcBef>
                <a:spcPts val="0"/>
              </a:spcBef>
              <a:spcAft>
                <a:spcPts val="0"/>
              </a:spcAft>
              <a:buClr>
                <a:schemeClr val="dk2"/>
              </a:buClr>
              <a:buSzPts val="1400"/>
              <a:buFont typeface="Raleway"/>
              <a:buChar char="●"/>
            </a:pPr>
            <a:r>
              <a:rPr lang="it">
                <a:solidFill>
                  <a:schemeClr val="dk2"/>
                </a:solidFill>
                <a:latin typeface="Raleway"/>
                <a:ea typeface="Raleway"/>
                <a:cs typeface="Raleway"/>
                <a:sym typeface="Raleway"/>
              </a:rPr>
              <a:t>Alcuni utenti hanno avuto difficoltà a capire come regolare i remotes una volta effettuato l’accesso alle pagine</a:t>
            </a:r>
            <a:endParaRPr>
              <a:solidFill>
                <a:schemeClr val="dk2"/>
              </a:solidFill>
              <a:latin typeface="Raleway"/>
              <a:ea typeface="Raleway"/>
              <a:cs typeface="Raleway"/>
              <a:sym typeface="Raleway"/>
            </a:endParaRPr>
          </a:p>
        </p:txBody>
      </p:sp>
      <p:sp>
        <p:nvSpPr>
          <p:cNvPr id="599" name="Google Shape;599;ge0e52e256f_1_7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59</a:t>
            </a:fld>
            <a:r>
              <a:rPr lang="it"/>
              <a:t>/67</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e0e52e256f_2_67"/>
          <p:cNvSpPr txBox="1">
            <a:spLocks noGrp="1"/>
          </p:cNvSpPr>
          <p:nvPr>
            <p:ph type="title"/>
          </p:nvPr>
        </p:nvSpPr>
        <p:spPr>
          <a:xfrm>
            <a:off x="367500" y="102825"/>
            <a:ext cx="84090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A) Raccolta di informazioni</a:t>
            </a:r>
            <a:endParaRPr sz="3000">
              <a:solidFill>
                <a:schemeClr val="dk1"/>
              </a:solidFill>
            </a:endParaRPr>
          </a:p>
        </p:txBody>
      </p:sp>
      <p:sp>
        <p:nvSpPr>
          <p:cNvPr id="111" name="Google Shape;111;ge0e52e256f_2_67"/>
          <p:cNvSpPr txBox="1"/>
          <p:nvPr/>
        </p:nvSpPr>
        <p:spPr>
          <a:xfrm>
            <a:off x="367500" y="742422"/>
            <a:ext cx="8409000" cy="4863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it" sz="1900">
                <a:solidFill>
                  <a:schemeClr val="dk2"/>
                </a:solidFill>
                <a:latin typeface="Raleway"/>
                <a:ea typeface="Raleway"/>
                <a:cs typeface="Raleway"/>
                <a:sym typeface="Raleway"/>
              </a:rPr>
              <a:t>Per raccogliere le informazioni necessarie al progetto abbiamo optato per le seguenti fonti e metodologie:</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1"/>
                </a:solidFill>
                <a:latin typeface="Raleway"/>
                <a:ea typeface="Raleway"/>
                <a:cs typeface="Raleway"/>
                <a:sym typeface="Raleway"/>
              </a:rPr>
              <a:t>Interviste</a:t>
            </a:r>
            <a:r>
              <a:rPr lang="it" sz="1900">
                <a:solidFill>
                  <a:schemeClr val="dk2"/>
                </a:solidFill>
                <a:latin typeface="Raleway"/>
                <a:ea typeface="Raleway"/>
                <a:cs typeface="Raleway"/>
                <a:sym typeface="Raleway"/>
              </a:rPr>
              <a:t> a chi lavora nel settore agricolo.</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1"/>
                </a:solidFill>
                <a:latin typeface="Raleway"/>
                <a:ea typeface="Raleway"/>
                <a:cs typeface="Raleway"/>
                <a:sym typeface="Raleway"/>
              </a:rPr>
              <a:t>Personas</a:t>
            </a:r>
            <a:r>
              <a:rPr lang="it" sz="1900">
                <a:solidFill>
                  <a:schemeClr val="dk2"/>
                </a:solidFill>
                <a:latin typeface="Raleway"/>
                <a:ea typeface="Raleway"/>
                <a:cs typeface="Raleway"/>
                <a:sym typeface="Raleway"/>
              </a:rPr>
              <a:t> e </a:t>
            </a:r>
            <a:r>
              <a:rPr lang="it" sz="1900" b="1">
                <a:solidFill>
                  <a:schemeClr val="dk1"/>
                </a:solidFill>
                <a:latin typeface="Raleway"/>
                <a:ea typeface="Raleway"/>
                <a:cs typeface="Raleway"/>
                <a:sym typeface="Raleway"/>
              </a:rPr>
              <a:t>Scenarios</a:t>
            </a:r>
            <a:r>
              <a:rPr lang="it" sz="1900">
                <a:solidFill>
                  <a:schemeClr val="dk2"/>
                </a:solidFill>
                <a:latin typeface="Raleway"/>
                <a:ea typeface="Raleway"/>
                <a:cs typeface="Raleway"/>
                <a:sym typeface="Raleway"/>
              </a:rPr>
              <a:t> forniti</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1"/>
                </a:solidFill>
                <a:latin typeface="Raleway"/>
                <a:ea typeface="Raleway"/>
                <a:cs typeface="Raleway"/>
                <a:sym typeface="Raleway"/>
              </a:rPr>
              <a:t>Siti web</a:t>
            </a:r>
            <a:r>
              <a:rPr lang="it" sz="1900">
                <a:solidFill>
                  <a:schemeClr val="dk2"/>
                </a:solidFill>
                <a:latin typeface="Raleway"/>
                <a:ea typeface="Raleway"/>
                <a:cs typeface="Raleway"/>
                <a:sym typeface="Raleway"/>
              </a:rPr>
              <a:t> e i prodotti di diversi </a:t>
            </a:r>
            <a:r>
              <a:rPr lang="it" sz="1900" b="1">
                <a:solidFill>
                  <a:schemeClr val="dk2"/>
                </a:solidFill>
                <a:latin typeface="Raleway"/>
                <a:ea typeface="Raleway"/>
                <a:cs typeface="Raleway"/>
                <a:sym typeface="Raleway"/>
              </a:rPr>
              <a:t>competitors</a:t>
            </a:r>
            <a:r>
              <a:rPr lang="it" sz="1900">
                <a:solidFill>
                  <a:schemeClr val="dk2"/>
                </a:solidFill>
                <a:latin typeface="Raleway"/>
                <a:ea typeface="Raleway"/>
                <a:cs typeface="Raleway"/>
                <a:sym typeface="Raleway"/>
              </a:rPr>
              <a:t>.</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1"/>
                </a:solidFill>
                <a:latin typeface="Raleway"/>
                <a:ea typeface="Raleway"/>
                <a:cs typeface="Raleway"/>
                <a:sym typeface="Raleway"/>
              </a:rPr>
              <a:t>Video di presentazione e recensione</a:t>
            </a:r>
            <a:r>
              <a:rPr lang="it" sz="1900">
                <a:solidFill>
                  <a:schemeClr val="dk2"/>
                </a:solidFill>
                <a:latin typeface="Raleway"/>
                <a:ea typeface="Raleway"/>
                <a:cs typeface="Raleway"/>
                <a:sym typeface="Raleway"/>
              </a:rPr>
              <a:t> dei prodotti già esistenti sul mercato. </a:t>
            </a:r>
            <a:br>
              <a:rPr lang="it" sz="1900">
                <a:solidFill>
                  <a:schemeClr val="dk2"/>
                </a:solidFill>
                <a:latin typeface="Raleway"/>
                <a:ea typeface="Raleway"/>
                <a:cs typeface="Raleway"/>
                <a:sym typeface="Raleway"/>
              </a:rPr>
            </a:br>
            <a:endParaRPr sz="1900" b="1">
              <a:solidFill>
                <a:schemeClr val="dk1"/>
              </a:solidFill>
              <a:latin typeface="Raleway"/>
              <a:ea typeface="Raleway"/>
              <a:cs typeface="Raleway"/>
              <a:sym typeface="Raleway"/>
            </a:endParaRPr>
          </a:p>
          <a:p>
            <a:pPr marL="0" lvl="0" indent="0" algn="l" rtl="0">
              <a:lnSpc>
                <a:spcPct val="150000"/>
              </a:lnSpc>
              <a:spcBef>
                <a:spcPts val="0"/>
              </a:spcBef>
              <a:spcAft>
                <a:spcPts val="0"/>
              </a:spcAft>
              <a:buNone/>
            </a:pPr>
            <a:r>
              <a:rPr lang="it" sz="1900" b="1">
                <a:solidFill>
                  <a:schemeClr val="dk1"/>
                </a:solidFill>
                <a:latin typeface="Raleway"/>
                <a:ea typeface="Raleway"/>
                <a:cs typeface="Raleway"/>
                <a:sym typeface="Raleway"/>
              </a:rPr>
              <a:t>OBIETTIVO:</a:t>
            </a:r>
            <a:r>
              <a:rPr lang="it" sz="1900" b="1">
                <a:solidFill>
                  <a:schemeClr val="dk2"/>
                </a:solidFill>
                <a:latin typeface="Raleway"/>
                <a:ea typeface="Raleway"/>
                <a:cs typeface="Raleway"/>
                <a:sym typeface="Raleway"/>
              </a:rPr>
              <a:t> capire l’utente, i suoi bisogni, i task che deve compiere per soddisfarli, con quali strumenti/prodotti ed in quale contesto d’uso</a:t>
            </a:r>
            <a:endParaRPr sz="1900" b="1">
              <a:solidFill>
                <a:schemeClr val="dk2"/>
              </a:solidFill>
              <a:latin typeface="Raleway"/>
              <a:ea typeface="Raleway"/>
              <a:cs typeface="Raleway"/>
              <a:sym typeface="Raleway"/>
            </a:endParaRPr>
          </a:p>
          <a:p>
            <a:pPr marL="0" lvl="0" indent="0" algn="l" rtl="0">
              <a:lnSpc>
                <a:spcPct val="150000"/>
              </a:lnSpc>
              <a:spcBef>
                <a:spcPts val="0"/>
              </a:spcBef>
              <a:spcAft>
                <a:spcPts val="0"/>
              </a:spcAft>
              <a:buNone/>
            </a:pPr>
            <a:endParaRPr sz="1900" b="1">
              <a:solidFill>
                <a:schemeClr val="dk1"/>
              </a:solidFill>
              <a:latin typeface="Raleway"/>
              <a:ea typeface="Raleway"/>
              <a:cs typeface="Raleway"/>
              <a:sym typeface="Raleway"/>
            </a:endParaRPr>
          </a:p>
        </p:txBody>
      </p:sp>
      <p:sp>
        <p:nvSpPr>
          <p:cNvPr id="112" name="Google Shape;112;ge0e52e256f_2_6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6</a:t>
            </a:fld>
            <a:r>
              <a:rPr lang="it"/>
              <a:t>/67</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e0e52e256f_1_798"/>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Analysis - 2^ serie di test </a:t>
            </a:r>
            <a:endParaRPr>
              <a:solidFill>
                <a:schemeClr val="dk1"/>
              </a:solidFill>
            </a:endParaRPr>
          </a:p>
        </p:txBody>
      </p:sp>
      <p:sp>
        <p:nvSpPr>
          <p:cNvPr id="605" name="Google Shape;605;ge0e52e256f_1_798"/>
          <p:cNvSpPr txBox="1"/>
          <p:nvPr/>
        </p:nvSpPr>
        <p:spPr>
          <a:xfrm>
            <a:off x="367500" y="603774"/>
            <a:ext cx="8409000" cy="1362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endParaRPr sz="16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606" name="Google Shape;606;ge0e52e256f_1_798"/>
          <p:cNvSpPr txBox="1"/>
          <p:nvPr/>
        </p:nvSpPr>
        <p:spPr>
          <a:xfrm>
            <a:off x="480350" y="603775"/>
            <a:ext cx="74130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aleway"/>
              <a:buChar char="●"/>
            </a:pPr>
            <a:r>
              <a:rPr lang="it">
                <a:latin typeface="Raleway"/>
                <a:ea typeface="Raleway"/>
                <a:cs typeface="Raleway"/>
                <a:sym typeface="Raleway"/>
              </a:rPr>
              <a:t>Task 1: Login</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Task 2: Registrazione nuovo utente e login</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Task 3: Accesso menù e accesso remotes</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Task 4: Accesso menù veloce e accesso worked area</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Task 5: Accesso menù veloce e modifica icone di questo menù</a:t>
            </a:r>
            <a:endParaRPr>
              <a:latin typeface="Raleway"/>
              <a:ea typeface="Raleway"/>
              <a:cs typeface="Raleway"/>
              <a:sym typeface="Raleway"/>
            </a:endParaRPr>
          </a:p>
          <a:p>
            <a:pPr marL="457200" lvl="0" indent="-317500" algn="l" rtl="0">
              <a:spcBef>
                <a:spcPts val="0"/>
              </a:spcBef>
              <a:spcAft>
                <a:spcPts val="0"/>
              </a:spcAft>
              <a:buSzPts val="1400"/>
              <a:buFont typeface="Raleway"/>
              <a:buChar char="●"/>
            </a:pPr>
            <a:r>
              <a:rPr lang="it">
                <a:latin typeface="Raleway"/>
                <a:ea typeface="Raleway"/>
                <a:cs typeface="Raleway"/>
                <a:sym typeface="Raleway"/>
              </a:rPr>
              <a:t>Task 6: Login utilizzando le credenziali e gestione notifiche</a:t>
            </a:r>
            <a:endParaRPr>
              <a:latin typeface="Raleway"/>
              <a:ea typeface="Raleway"/>
              <a:cs typeface="Raleway"/>
              <a:sym typeface="Raleway"/>
            </a:endParaRPr>
          </a:p>
        </p:txBody>
      </p:sp>
      <p:graphicFrame>
        <p:nvGraphicFramePr>
          <p:cNvPr id="607" name="Google Shape;607;ge0e52e256f_1_798"/>
          <p:cNvGraphicFramePr/>
          <p:nvPr/>
        </p:nvGraphicFramePr>
        <p:xfrm>
          <a:off x="567325" y="2180775"/>
          <a:ext cx="3000000" cy="3000000"/>
        </p:xfrm>
        <a:graphic>
          <a:graphicData uri="http://schemas.openxmlformats.org/drawingml/2006/table">
            <a:tbl>
              <a:tblPr>
                <a:noFill/>
                <a:tableStyleId>{2D087B5A-B943-4A82-994E-D130624F3A7B}</a:tableStyleId>
              </a:tblPr>
              <a:tblGrid>
                <a:gridCol w="1034150">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gridCol w="10341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endParaRPr/>
                    </a:p>
                  </a:txBody>
                  <a:tcPr marL="91425" marR="91425" marT="91425" marB="91425">
                    <a:solidFill>
                      <a:srgbClr val="CCCCCC"/>
                    </a:solidFill>
                  </a:tcPr>
                </a:tc>
                <a:tc>
                  <a:txBody>
                    <a:bodyPr/>
                    <a:lstStyle/>
                    <a:p>
                      <a:pPr marL="0" lvl="0" indent="0" algn="l" rtl="0">
                        <a:spcBef>
                          <a:spcPts val="0"/>
                        </a:spcBef>
                        <a:spcAft>
                          <a:spcPts val="0"/>
                        </a:spcAft>
                        <a:buNone/>
                      </a:pPr>
                      <a:r>
                        <a:rPr lang="it"/>
                        <a:t>Task 1</a:t>
                      </a:r>
                      <a:endParaRPr/>
                    </a:p>
                  </a:txBody>
                  <a:tcPr marL="91425" marR="91425" marT="91425" marB="91425">
                    <a:solidFill>
                      <a:srgbClr val="CCCCCC"/>
                    </a:solidFill>
                  </a:tcPr>
                </a:tc>
                <a:tc>
                  <a:txBody>
                    <a:bodyPr/>
                    <a:lstStyle/>
                    <a:p>
                      <a:pPr marL="0" lvl="0" indent="0" algn="l" rtl="0">
                        <a:spcBef>
                          <a:spcPts val="0"/>
                        </a:spcBef>
                        <a:spcAft>
                          <a:spcPts val="0"/>
                        </a:spcAft>
                        <a:buClr>
                          <a:schemeClr val="dk2"/>
                        </a:buClr>
                        <a:buSzPts val="1100"/>
                        <a:buFont typeface="Arial"/>
                        <a:buNone/>
                      </a:pPr>
                      <a:r>
                        <a:rPr lang="it">
                          <a:solidFill>
                            <a:schemeClr val="dk2"/>
                          </a:solidFill>
                        </a:rPr>
                        <a:t>Task 2</a:t>
                      </a:r>
                      <a:endParaRPr/>
                    </a:p>
                  </a:txBody>
                  <a:tcPr marL="91425" marR="91425" marT="91425" marB="91425">
                    <a:solidFill>
                      <a:srgbClr val="CCCCCC"/>
                    </a:solidFill>
                  </a:tcPr>
                </a:tc>
                <a:tc>
                  <a:txBody>
                    <a:bodyPr/>
                    <a:lstStyle/>
                    <a:p>
                      <a:pPr marL="0" lvl="0" indent="0" algn="l" rtl="0">
                        <a:spcBef>
                          <a:spcPts val="0"/>
                        </a:spcBef>
                        <a:spcAft>
                          <a:spcPts val="0"/>
                        </a:spcAft>
                        <a:buClr>
                          <a:schemeClr val="dk2"/>
                        </a:buClr>
                        <a:buSzPts val="1100"/>
                        <a:buFont typeface="Arial"/>
                        <a:buNone/>
                      </a:pPr>
                      <a:r>
                        <a:rPr lang="it">
                          <a:solidFill>
                            <a:schemeClr val="dk2"/>
                          </a:solidFill>
                        </a:rPr>
                        <a:t>Task 3</a:t>
                      </a:r>
                      <a:endParaRPr/>
                    </a:p>
                  </a:txBody>
                  <a:tcPr marL="91425" marR="91425" marT="91425" marB="91425">
                    <a:solidFill>
                      <a:srgbClr val="CCCCCC"/>
                    </a:solidFill>
                  </a:tcPr>
                </a:tc>
                <a:tc>
                  <a:txBody>
                    <a:bodyPr/>
                    <a:lstStyle/>
                    <a:p>
                      <a:pPr marL="0" lvl="0" indent="0" algn="l" rtl="0">
                        <a:spcBef>
                          <a:spcPts val="0"/>
                        </a:spcBef>
                        <a:spcAft>
                          <a:spcPts val="0"/>
                        </a:spcAft>
                        <a:buClr>
                          <a:schemeClr val="dk2"/>
                        </a:buClr>
                        <a:buSzPts val="1100"/>
                        <a:buFont typeface="Arial"/>
                        <a:buNone/>
                      </a:pPr>
                      <a:r>
                        <a:rPr lang="it">
                          <a:solidFill>
                            <a:schemeClr val="dk2"/>
                          </a:solidFill>
                        </a:rPr>
                        <a:t>Task 4</a:t>
                      </a:r>
                      <a:endParaRPr/>
                    </a:p>
                  </a:txBody>
                  <a:tcPr marL="91425" marR="91425" marT="91425" marB="91425">
                    <a:solidFill>
                      <a:srgbClr val="CCCCCC"/>
                    </a:solidFill>
                  </a:tcPr>
                </a:tc>
                <a:tc>
                  <a:txBody>
                    <a:bodyPr/>
                    <a:lstStyle/>
                    <a:p>
                      <a:pPr marL="0" lvl="0" indent="0" algn="l" rtl="0">
                        <a:spcBef>
                          <a:spcPts val="0"/>
                        </a:spcBef>
                        <a:spcAft>
                          <a:spcPts val="0"/>
                        </a:spcAft>
                        <a:buClr>
                          <a:schemeClr val="dk2"/>
                        </a:buClr>
                        <a:buSzPts val="1100"/>
                        <a:buFont typeface="Arial"/>
                        <a:buNone/>
                      </a:pPr>
                      <a:r>
                        <a:rPr lang="it">
                          <a:solidFill>
                            <a:schemeClr val="dk2"/>
                          </a:solidFill>
                        </a:rPr>
                        <a:t>Task 5</a:t>
                      </a:r>
                      <a:endParaRPr/>
                    </a:p>
                  </a:txBody>
                  <a:tcPr marL="91425" marR="91425" marT="91425" marB="91425">
                    <a:solidFill>
                      <a:srgbClr val="CCCCCC"/>
                    </a:solidFill>
                  </a:tcPr>
                </a:tc>
                <a:tc>
                  <a:txBody>
                    <a:bodyPr/>
                    <a:lstStyle/>
                    <a:p>
                      <a:pPr marL="0" lvl="0" indent="0" algn="l" rtl="0">
                        <a:spcBef>
                          <a:spcPts val="0"/>
                        </a:spcBef>
                        <a:spcAft>
                          <a:spcPts val="0"/>
                        </a:spcAft>
                        <a:buClr>
                          <a:schemeClr val="dk2"/>
                        </a:buClr>
                        <a:buSzPts val="1100"/>
                        <a:buFont typeface="Arial"/>
                        <a:buNone/>
                      </a:pPr>
                      <a:r>
                        <a:rPr lang="it">
                          <a:solidFill>
                            <a:schemeClr val="dk2"/>
                          </a:solidFill>
                        </a:rPr>
                        <a:t>Task 6</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t"/>
                        <a:t>Utente 1</a:t>
                      </a:r>
                      <a:endParaRPr/>
                    </a:p>
                  </a:txBody>
                  <a:tcPr marL="91425" marR="91425" marT="91425" marB="91425">
                    <a:solidFill>
                      <a:srgbClr val="CCCCCC"/>
                    </a:solidFill>
                  </a:tcPr>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t"/>
                        <a:t>Utente 2</a:t>
                      </a:r>
                      <a:endParaRPr/>
                    </a:p>
                  </a:txBody>
                  <a:tcPr marL="91425" marR="91425" marT="91425" marB="91425">
                    <a:solidFill>
                      <a:srgbClr val="CCCCCC"/>
                    </a:solidFill>
                  </a:tcPr>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SP</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t"/>
                        <a:t>Utente 3</a:t>
                      </a:r>
                      <a:endParaRPr/>
                    </a:p>
                  </a:txBody>
                  <a:tcPr marL="91425" marR="91425" marT="91425" marB="91425">
                    <a:solidFill>
                      <a:srgbClr val="CCCCCC"/>
                    </a:solidFill>
                  </a:tcPr>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SP</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t"/>
                        <a:t>Utente 4</a:t>
                      </a:r>
                      <a:endParaRPr/>
                    </a:p>
                  </a:txBody>
                  <a:tcPr marL="91425" marR="91425" marT="91425" marB="91425">
                    <a:solidFill>
                      <a:srgbClr val="CCCCCC"/>
                    </a:solidFill>
                  </a:tcPr>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SP</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t"/>
                        <a:t>Utente 5</a:t>
                      </a:r>
                      <a:endParaRPr/>
                    </a:p>
                  </a:txBody>
                  <a:tcPr marL="91425" marR="91425" marT="91425" marB="91425">
                    <a:solidFill>
                      <a:srgbClr val="CCCCCC"/>
                    </a:solidFill>
                  </a:tcPr>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tc>
                  <a:txBody>
                    <a:bodyPr/>
                    <a:lstStyle/>
                    <a:p>
                      <a:pPr marL="0" lvl="0" indent="0" algn="ctr" rtl="0">
                        <a:spcBef>
                          <a:spcPts val="0"/>
                        </a:spcBef>
                        <a:spcAft>
                          <a:spcPts val="0"/>
                        </a:spcAft>
                        <a:buNone/>
                      </a:pPr>
                      <a:r>
                        <a:rPr lang="it"/>
                        <a:t>SP</a:t>
                      </a:r>
                      <a:endParaRPr/>
                    </a:p>
                  </a:txBody>
                  <a:tcPr marL="91425" marR="91425" marT="91425" marB="91425"/>
                </a:tc>
                <a:tc>
                  <a:txBody>
                    <a:bodyPr/>
                    <a:lstStyle/>
                    <a:p>
                      <a:pPr marL="0" lvl="0" indent="0" algn="ctr" rtl="0">
                        <a:spcBef>
                          <a:spcPts val="0"/>
                        </a:spcBef>
                        <a:spcAft>
                          <a:spcPts val="0"/>
                        </a:spcAft>
                        <a:buNone/>
                      </a:pPr>
                      <a:r>
                        <a:rPr lang="it"/>
                        <a:t>S</a:t>
                      </a:r>
                      <a:endParaRPr/>
                    </a:p>
                  </a:txBody>
                  <a:tcPr marL="91425" marR="91425" marT="91425" marB="91425"/>
                </a:tc>
                <a:extLst>
                  <a:ext uri="{0D108BD9-81ED-4DB2-BD59-A6C34878D82A}">
                    <a16:rowId xmlns:a16="http://schemas.microsoft.com/office/drawing/2014/main" val="10005"/>
                  </a:ext>
                </a:extLst>
              </a:tr>
            </a:tbl>
          </a:graphicData>
        </a:graphic>
      </p:graphicFrame>
      <p:sp>
        <p:nvSpPr>
          <p:cNvPr id="608" name="Google Shape;608;ge0e52e256f_1_798"/>
          <p:cNvSpPr txBox="1"/>
          <p:nvPr/>
        </p:nvSpPr>
        <p:spPr>
          <a:xfrm>
            <a:off x="2779950" y="4657525"/>
            <a:ext cx="358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b="1">
                <a:latin typeface="Raleway"/>
                <a:ea typeface="Raleway"/>
                <a:cs typeface="Raleway"/>
                <a:sym typeface="Raleway"/>
              </a:rPr>
              <a:t>Success Rate</a:t>
            </a:r>
            <a:r>
              <a:rPr lang="it">
                <a:latin typeface="Raleway"/>
                <a:ea typeface="Raleway"/>
                <a:cs typeface="Raleway"/>
                <a:sym typeface="Raleway"/>
              </a:rPr>
              <a:t> = (26 + 4*0.5)/30 = 0.93</a:t>
            </a:r>
            <a:endParaRPr>
              <a:latin typeface="Raleway"/>
              <a:ea typeface="Raleway"/>
              <a:cs typeface="Raleway"/>
              <a:sym typeface="Raleway"/>
            </a:endParaRPr>
          </a:p>
        </p:txBody>
      </p:sp>
      <p:sp>
        <p:nvSpPr>
          <p:cNvPr id="609" name="Google Shape;609;ge0e52e256f_1_79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60</a:t>
            </a:fld>
            <a:r>
              <a:rPr lang="it"/>
              <a:t>/67</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e0e52e256f_1_806"/>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Reporting - 2^ serie di test </a:t>
            </a:r>
            <a:endParaRPr>
              <a:solidFill>
                <a:schemeClr val="dk1"/>
              </a:solidFill>
            </a:endParaRPr>
          </a:p>
        </p:txBody>
      </p:sp>
      <p:sp>
        <p:nvSpPr>
          <p:cNvPr id="615" name="Google Shape;615;ge0e52e256f_1_806"/>
          <p:cNvSpPr txBox="1"/>
          <p:nvPr/>
        </p:nvSpPr>
        <p:spPr>
          <a:xfrm>
            <a:off x="367500" y="603774"/>
            <a:ext cx="8409000" cy="1362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endParaRPr sz="16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616" name="Google Shape;616;ge0e52e256f_1_806"/>
          <p:cNvSpPr txBox="1"/>
          <p:nvPr/>
        </p:nvSpPr>
        <p:spPr>
          <a:xfrm>
            <a:off x="452450" y="827700"/>
            <a:ext cx="7951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Anche gli utenti della seconda serie di test sono per lo più </a:t>
            </a:r>
            <a:r>
              <a:rPr lang="it" b="1">
                <a:latin typeface="Raleway"/>
                <a:ea typeface="Raleway"/>
                <a:cs typeface="Raleway"/>
                <a:sym typeface="Raleway"/>
              </a:rPr>
              <a:t>non esperti</a:t>
            </a:r>
            <a:r>
              <a:rPr lang="it">
                <a:latin typeface="Raleway"/>
                <a:ea typeface="Raleway"/>
                <a:cs typeface="Raleway"/>
                <a:sym typeface="Raleway"/>
              </a:rPr>
              <a:t>, più un utente </a:t>
            </a:r>
            <a:r>
              <a:rPr lang="it" b="1">
                <a:latin typeface="Raleway"/>
                <a:ea typeface="Raleway"/>
                <a:cs typeface="Raleway"/>
                <a:sym typeface="Raleway"/>
              </a:rPr>
              <a:t>esperto</a:t>
            </a:r>
            <a:r>
              <a:rPr lang="it">
                <a:latin typeface="Raleway"/>
                <a:ea typeface="Raleway"/>
                <a:cs typeface="Raleway"/>
                <a:sym typeface="Raleway"/>
              </a:rPr>
              <a:t> in settori affini.</a:t>
            </a:r>
            <a:endParaRPr>
              <a:latin typeface="Raleway"/>
              <a:ea typeface="Raleway"/>
              <a:cs typeface="Raleway"/>
              <a:sym typeface="Raleway"/>
            </a:endParaRPr>
          </a:p>
          <a:p>
            <a:pPr marL="0" lvl="0" indent="0" algn="l" rtl="0">
              <a:spcBef>
                <a:spcPts val="0"/>
              </a:spcBef>
              <a:spcAft>
                <a:spcPts val="0"/>
              </a:spcAft>
              <a:buNone/>
            </a:pPr>
            <a:r>
              <a:rPr lang="it">
                <a:latin typeface="Raleway"/>
                <a:ea typeface="Raleway"/>
                <a:cs typeface="Raleway"/>
                <a:sym typeface="Raleway"/>
              </a:rPr>
              <a:t>Qui di seguito  presentiamo alcuni dati riassuntivi e descrittivi dei nostri utenti.</a:t>
            </a:r>
            <a:endParaRPr>
              <a:latin typeface="Raleway"/>
              <a:ea typeface="Raleway"/>
              <a:cs typeface="Raleway"/>
              <a:sym typeface="Raleway"/>
            </a:endParaRPr>
          </a:p>
        </p:txBody>
      </p:sp>
      <p:pic>
        <p:nvPicPr>
          <p:cNvPr id="617" name="Google Shape;617;ge0e52e256f_1_806"/>
          <p:cNvPicPr preferRelativeResize="0"/>
          <p:nvPr/>
        </p:nvPicPr>
        <p:blipFill>
          <a:blip r:embed="rId3">
            <a:alphaModFix/>
          </a:blip>
          <a:stretch>
            <a:fillRect/>
          </a:stretch>
        </p:blipFill>
        <p:spPr>
          <a:xfrm>
            <a:off x="2511350" y="1769525"/>
            <a:ext cx="1174225" cy="2396875"/>
          </a:xfrm>
          <a:prstGeom prst="rect">
            <a:avLst/>
          </a:prstGeom>
          <a:noFill/>
          <a:ln>
            <a:noFill/>
          </a:ln>
        </p:spPr>
      </p:pic>
      <p:pic>
        <p:nvPicPr>
          <p:cNvPr id="618" name="Google Shape;618;ge0e52e256f_1_806"/>
          <p:cNvPicPr preferRelativeResize="0"/>
          <p:nvPr/>
        </p:nvPicPr>
        <p:blipFill>
          <a:blip r:embed="rId4">
            <a:alphaModFix/>
          </a:blip>
          <a:stretch>
            <a:fillRect/>
          </a:stretch>
        </p:blipFill>
        <p:spPr>
          <a:xfrm>
            <a:off x="559450" y="1769525"/>
            <a:ext cx="1461029" cy="2396875"/>
          </a:xfrm>
          <a:prstGeom prst="rect">
            <a:avLst/>
          </a:prstGeom>
          <a:noFill/>
          <a:ln>
            <a:noFill/>
          </a:ln>
        </p:spPr>
      </p:pic>
      <p:pic>
        <p:nvPicPr>
          <p:cNvPr id="619" name="Google Shape;619;ge0e52e256f_1_806" descr="Grafico delle risposte di Moduli. Titolo della domanda: Titolo di studio. Numero di risposte: 5 risposte."/>
          <p:cNvPicPr preferRelativeResize="0"/>
          <p:nvPr/>
        </p:nvPicPr>
        <p:blipFill>
          <a:blip r:embed="rId5">
            <a:alphaModFix/>
          </a:blip>
          <a:stretch>
            <a:fillRect/>
          </a:stretch>
        </p:blipFill>
        <p:spPr>
          <a:xfrm>
            <a:off x="3808350" y="1883549"/>
            <a:ext cx="5153626" cy="2168817"/>
          </a:xfrm>
          <a:prstGeom prst="rect">
            <a:avLst/>
          </a:prstGeom>
          <a:noFill/>
          <a:ln>
            <a:noFill/>
          </a:ln>
        </p:spPr>
      </p:pic>
      <p:sp>
        <p:nvSpPr>
          <p:cNvPr id="620" name="Google Shape;620;ge0e52e256f_1_80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61</a:t>
            </a:fld>
            <a:r>
              <a:rPr lang="it"/>
              <a:t>/67</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ge0e52e256f_1_814" descr="Grafico delle risposte di Moduli. Titolo della domanda: Conoscenze generali interfacce grafiche (smartphone, tablet, ecc.). Numero di risposte: 5 risposte."/>
          <p:cNvPicPr preferRelativeResize="0"/>
          <p:nvPr/>
        </p:nvPicPr>
        <p:blipFill>
          <a:blip r:embed="rId3">
            <a:alphaModFix/>
          </a:blip>
          <a:stretch>
            <a:fillRect/>
          </a:stretch>
        </p:blipFill>
        <p:spPr>
          <a:xfrm>
            <a:off x="202725" y="300400"/>
            <a:ext cx="4878475" cy="2053024"/>
          </a:xfrm>
          <a:prstGeom prst="rect">
            <a:avLst/>
          </a:prstGeom>
          <a:noFill/>
          <a:ln>
            <a:noFill/>
          </a:ln>
        </p:spPr>
      </p:pic>
      <p:pic>
        <p:nvPicPr>
          <p:cNvPr id="626" name="Google Shape;626;ge0e52e256f_1_814" descr="Grafico delle risposte di Moduli. Titolo della domanda: Conoscenze pregresse utilizzo interfacce industriali (grafiche). Numero di risposte: 5 risposte."/>
          <p:cNvPicPr preferRelativeResize="0"/>
          <p:nvPr/>
        </p:nvPicPr>
        <p:blipFill>
          <a:blip r:embed="rId4">
            <a:alphaModFix/>
          </a:blip>
          <a:stretch>
            <a:fillRect/>
          </a:stretch>
        </p:blipFill>
        <p:spPr>
          <a:xfrm>
            <a:off x="4524550" y="300400"/>
            <a:ext cx="4878475" cy="2053020"/>
          </a:xfrm>
          <a:prstGeom prst="rect">
            <a:avLst/>
          </a:prstGeom>
          <a:noFill/>
          <a:ln>
            <a:noFill/>
          </a:ln>
        </p:spPr>
      </p:pic>
      <p:pic>
        <p:nvPicPr>
          <p:cNvPr id="627" name="Google Shape;627;ge0e52e256f_1_814" descr="Grafico delle risposte di Moduli. Titolo della domanda: Hai già utilizzato monitor di mezzi agricoli?. Numero di risposte: 5 risposte."/>
          <p:cNvPicPr preferRelativeResize="0"/>
          <p:nvPr/>
        </p:nvPicPr>
        <p:blipFill>
          <a:blip r:embed="rId5">
            <a:alphaModFix/>
          </a:blip>
          <a:stretch>
            <a:fillRect/>
          </a:stretch>
        </p:blipFill>
        <p:spPr>
          <a:xfrm>
            <a:off x="202725" y="2906478"/>
            <a:ext cx="4478724" cy="1884797"/>
          </a:xfrm>
          <a:prstGeom prst="rect">
            <a:avLst/>
          </a:prstGeom>
          <a:noFill/>
          <a:ln>
            <a:noFill/>
          </a:ln>
        </p:spPr>
      </p:pic>
      <p:pic>
        <p:nvPicPr>
          <p:cNvPr id="628" name="Google Shape;628;ge0e52e256f_1_814"/>
          <p:cNvPicPr preferRelativeResize="0"/>
          <p:nvPr/>
        </p:nvPicPr>
        <p:blipFill>
          <a:blip r:embed="rId6">
            <a:alphaModFix/>
          </a:blip>
          <a:stretch>
            <a:fillRect/>
          </a:stretch>
        </p:blipFill>
        <p:spPr>
          <a:xfrm>
            <a:off x="5081200" y="3284652"/>
            <a:ext cx="3248926" cy="977700"/>
          </a:xfrm>
          <a:prstGeom prst="rect">
            <a:avLst/>
          </a:prstGeom>
          <a:noFill/>
          <a:ln>
            <a:noFill/>
          </a:ln>
        </p:spPr>
      </p:pic>
      <p:sp>
        <p:nvSpPr>
          <p:cNvPr id="629" name="Google Shape;629;ge0e52e256f_1_8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62</a:t>
            </a:fld>
            <a:r>
              <a:rPr lang="it"/>
              <a:t>/67</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e0e52e256f_1_820"/>
          <p:cNvSpPr txBox="1"/>
          <p:nvPr/>
        </p:nvSpPr>
        <p:spPr>
          <a:xfrm>
            <a:off x="367500" y="603774"/>
            <a:ext cx="8409000" cy="1362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endParaRPr sz="16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635" name="Google Shape;635;ge0e52e256f_1_820"/>
          <p:cNvSpPr txBox="1"/>
          <p:nvPr/>
        </p:nvSpPr>
        <p:spPr>
          <a:xfrm>
            <a:off x="445475" y="276350"/>
            <a:ext cx="795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Raleway"/>
                <a:ea typeface="Raleway"/>
                <a:cs typeface="Raleway"/>
                <a:sym typeface="Raleway"/>
              </a:rPr>
              <a:t>Qui di seguito invece presentiamo i dati risultanti dal questionario post-test</a:t>
            </a:r>
            <a:endParaRPr>
              <a:latin typeface="Raleway"/>
              <a:ea typeface="Raleway"/>
              <a:cs typeface="Raleway"/>
              <a:sym typeface="Raleway"/>
            </a:endParaRPr>
          </a:p>
        </p:txBody>
      </p:sp>
      <p:pic>
        <p:nvPicPr>
          <p:cNvPr id="636" name="Google Shape;636;ge0e52e256f_1_820" descr="Grafico delle risposte di Moduli. Titolo della domanda: L'interfaccia era semplice da navigare?. Numero di risposte: 5 risposte."/>
          <p:cNvPicPr preferRelativeResize="0"/>
          <p:nvPr/>
        </p:nvPicPr>
        <p:blipFill>
          <a:blip r:embed="rId3">
            <a:alphaModFix/>
          </a:blip>
          <a:stretch>
            <a:fillRect/>
          </a:stretch>
        </p:blipFill>
        <p:spPr>
          <a:xfrm>
            <a:off x="61950" y="799549"/>
            <a:ext cx="4283494" cy="2325550"/>
          </a:xfrm>
          <a:prstGeom prst="rect">
            <a:avLst/>
          </a:prstGeom>
          <a:noFill/>
          <a:ln>
            <a:noFill/>
          </a:ln>
        </p:spPr>
      </p:pic>
      <p:sp>
        <p:nvSpPr>
          <p:cNvPr id="637" name="Google Shape;637;ge0e52e256f_1_820"/>
          <p:cNvSpPr txBox="1"/>
          <p:nvPr/>
        </p:nvSpPr>
        <p:spPr>
          <a:xfrm>
            <a:off x="3037800" y="676550"/>
            <a:ext cx="1409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Lato"/>
                <a:ea typeface="Lato"/>
                <a:cs typeface="Lato"/>
                <a:sym typeface="Lato"/>
              </a:rPr>
              <a:t>1 - molto difficile</a:t>
            </a:r>
            <a:endParaRPr sz="1100">
              <a:latin typeface="Lato"/>
              <a:ea typeface="Lato"/>
              <a:cs typeface="Lato"/>
              <a:sym typeface="Lato"/>
            </a:endParaRPr>
          </a:p>
          <a:p>
            <a:pPr marL="0" lvl="0" indent="0" algn="l" rtl="0">
              <a:spcBef>
                <a:spcPts val="0"/>
              </a:spcBef>
              <a:spcAft>
                <a:spcPts val="0"/>
              </a:spcAft>
              <a:buNone/>
            </a:pPr>
            <a:r>
              <a:rPr lang="it" sz="1100">
                <a:latin typeface="Lato"/>
                <a:ea typeface="Lato"/>
                <a:cs typeface="Lato"/>
                <a:sym typeface="Lato"/>
              </a:rPr>
              <a:t>5- molto semplice</a:t>
            </a:r>
            <a:endParaRPr sz="1100">
              <a:latin typeface="Lato"/>
              <a:ea typeface="Lato"/>
              <a:cs typeface="Lato"/>
              <a:sym typeface="Lato"/>
            </a:endParaRPr>
          </a:p>
        </p:txBody>
      </p:sp>
      <p:pic>
        <p:nvPicPr>
          <p:cNvPr id="638" name="Google Shape;638;ge0e52e256f_1_820" descr="Grafico delle risposte di Moduli. Titolo della domanda: Quanto è stato difficile portare a termine i task in generale?. Numero di risposte: 5 risposte."/>
          <p:cNvPicPr preferRelativeResize="0"/>
          <p:nvPr/>
        </p:nvPicPr>
        <p:blipFill>
          <a:blip r:embed="rId4">
            <a:alphaModFix/>
          </a:blip>
          <a:stretch>
            <a:fillRect/>
          </a:stretch>
        </p:blipFill>
        <p:spPr>
          <a:xfrm>
            <a:off x="4447500" y="903650"/>
            <a:ext cx="4632074" cy="2200239"/>
          </a:xfrm>
          <a:prstGeom prst="rect">
            <a:avLst/>
          </a:prstGeom>
          <a:noFill/>
          <a:ln>
            <a:noFill/>
          </a:ln>
        </p:spPr>
      </p:pic>
      <p:sp>
        <p:nvSpPr>
          <p:cNvPr id="639" name="Google Shape;639;ge0e52e256f_1_820"/>
          <p:cNvSpPr txBox="1"/>
          <p:nvPr/>
        </p:nvSpPr>
        <p:spPr>
          <a:xfrm>
            <a:off x="7669875" y="676550"/>
            <a:ext cx="1409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Lato"/>
                <a:ea typeface="Lato"/>
                <a:cs typeface="Lato"/>
                <a:sym typeface="Lato"/>
              </a:rPr>
              <a:t>1 - semplicissimo</a:t>
            </a:r>
            <a:endParaRPr sz="1100">
              <a:latin typeface="Lato"/>
              <a:ea typeface="Lato"/>
              <a:cs typeface="Lato"/>
              <a:sym typeface="Lato"/>
            </a:endParaRPr>
          </a:p>
          <a:p>
            <a:pPr marL="0" lvl="0" indent="0" algn="l" rtl="0">
              <a:spcBef>
                <a:spcPts val="0"/>
              </a:spcBef>
              <a:spcAft>
                <a:spcPts val="0"/>
              </a:spcAft>
              <a:buNone/>
            </a:pPr>
            <a:r>
              <a:rPr lang="it" sz="1100">
                <a:latin typeface="Lato"/>
                <a:ea typeface="Lato"/>
                <a:cs typeface="Lato"/>
                <a:sym typeface="Lato"/>
              </a:rPr>
              <a:t>5- difficilissimo</a:t>
            </a:r>
            <a:endParaRPr sz="1100">
              <a:latin typeface="Lato"/>
              <a:ea typeface="Lato"/>
              <a:cs typeface="Lato"/>
              <a:sym typeface="Lato"/>
            </a:endParaRPr>
          </a:p>
        </p:txBody>
      </p:sp>
      <p:pic>
        <p:nvPicPr>
          <p:cNvPr id="640" name="Google Shape;640;ge0e52e256f_1_820" descr="Grafico delle risposte di Moduli. Titolo della domanda: I colori ti hanno aiutato nell'utilizzo dell'interfaccia?. Numero di risposte: 5 risposte."/>
          <p:cNvPicPr preferRelativeResize="0"/>
          <p:nvPr/>
        </p:nvPicPr>
        <p:blipFill>
          <a:blip r:embed="rId5">
            <a:alphaModFix/>
          </a:blip>
          <a:stretch>
            <a:fillRect/>
          </a:stretch>
        </p:blipFill>
        <p:spPr>
          <a:xfrm>
            <a:off x="167738" y="2848274"/>
            <a:ext cx="4071922" cy="1713600"/>
          </a:xfrm>
          <a:prstGeom prst="rect">
            <a:avLst/>
          </a:prstGeom>
          <a:noFill/>
          <a:ln>
            <a:noFill/>
          </a:ln>
        </p:spPr>
      </p:pic>
      <p:pic>
        <p:nvPicPr>
          <p:cNvPr id="641" name="Google Shape;641;ge0e52e256f_1_820" descr="Grafico delle risposte di Moduli. Titolo della domanda: Quanto è stato difficile portare a termine il singolo task?. Numero di risposte: ."/>
          <p:cNvPicPr preferRelativeResize="0"/>
          <p:nvPr/>
        </p:nvPicPr>
        <p:blipFill>
          <a:blip r:embed="rId6">
            <a:alphaModFix/>
          </a:blip>
          <a:stretch>
            <a:fillRect/>
          </a:stretch>
        </p:blipFill>
        <p:spPr>
          <a:xfrm>
            <a:off x="3359925" y="2848275"/>
            <a:ext cx="5660450" cy="2046025"/>
          </a:xfrm>
          <a:prstGeom prst="rect">
            <a:avLst/>
          </a:prstGeom>
          <a:noFill/>
          <a:ln>
            <a:noFill/>
          </a:ln>
        </p:spPr>
      </p:pic>
      <p:pic>
        <p:nvPicPr>
          <p:cNvPr id="642" name="Google Shape;642;ge0e52e256f_1_820"/>
          <p:cNvPicPr preferRelativeResize="0"/>
          <p:nvPr/>
        </p:nvPicPr>
        <p:blipFill>
          <a:blip r:embed="rId7">
            <a:alphaModFix/>
          </a:blip>
          <a:stretch>
            <a:fillRect/>
          </a:stretch>
        </p:blipFill>
        <p:spPr>
          <a:xfrm>
            <a:off x="0" y="4389125"/>
            <a:ext cx="2360825" cy="754375"/>
          </a:xfrm>
          <a:prstGeom prst="rect">
            <a:avLst/>
          </a:prstGeom>
          <a:noFill/>
          <a:ln>
            <a:noFill/>
          </a:ln>
        </p:spPr>
      </p:pic>
      <p:sp>
        <p:nvSpPr>
          <p:cNvPr id="643" name="Google Shape;643;ge0e52e256f_1_8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63</a:t>
            </a:fld>
            <a:r>
              <a:rPr lang="it"/>
              <a:t>/67</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e0e52e256f_1_723"/>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Video test della versione 2 del prototipo</a:t>
            </a:r>
            <a:endParaRPr>
              <a:solidFill>
                <a:schemeClr val="dk1"/>
              </a:solidFill>
            </a:endParaRPr>
          </a:p>
        </p:txBody>
      </p:sp>
      <p:sp>
        <p:nvSpPr>
          <p:cNvPr id="649" name="Google Shape;649;ge0e52e256f_1_723"/>
          <p:cNvSpPr txBox="1"/>
          <p:nvPr/>
        </p:nvSpPr>
        <p:spPr>
          <a:xfrm>
            <a:off x="3347611" y="2233211"/>
            <a:ext cx="2448778"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3200" u="sng" dirty="0">
                <a:solidFill>
                  <a:schemeClr val="hlink"/>
                </a:solidFill>
                <a:latin typeface="Lato"/>
                <a:ea typeface="Lato"/>
                <a:cs typeface="Lato"/>
                <a:sym typeface="Lato"/>
                <a:hlinkClick r:id="rId3"/>
              </a:rPr>
              <a:t>Link al video</a:t>
            </a:r>
            <a:endParaRPr sz="3200" dirty="0">
              <a:latin typeface="Lato"/>
              <a:ea typeface="Lato"/>
              <a:cs typeface="Lato"/>
              <a:sym typeface="Lato"/>
            </a:endParaRPr>
          </a:p>
        </p:txBody>
      </p:sp>
      <p:sp>
        <p:nvSpPr>
          <p:cNvPr id="651" name="Google Shape;651;ge0e52e256f_1_7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64</a:t>
            </a:fld>
            <a:r>
              <a:rPr lang="it"/>
              <a:t>/67</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e0e52e256f_1_864"/>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Cosa può essere migliorato?</a:t>
            </a:r>
            <a:endParaRPr>
              <a:solidFill>
                <a:schemeClr val="dk1"/>
              </a:solidFill>
            </a:endParaRPr>
          </a:p>
        </p:txBody>
      </p:sp>
      <p:sp>
        <p:nvSpPr>
          <p:cNvPr id="657" name="Google Shape;657;ge0e52e256f_1_864"/>
          <p:cNvSpPr txBox="1"/>
          <p:nvPr/>
        </p:nvSpPr>
        <p:spPr>
          <a:xfrm>
            <a:off x="367500" y="565424"/>
            <a:ext cx="8409000" cy="1362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endParaRPr sz="16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658" name="Google Shape;658;ge0e52e256f_1_864"/>
          <p:cNvSpPr txBox="1"/>
          <p:nvPr/>
        </p:nvSpPr>
        <p:spPr>
          <a:xfrm>
            <a:off x="480350" y="827700"/>
            <a:ext cx="79518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a:solidFill>
                <a:schemeClr val="dk2"/>
              </a:solidFill>
              <a:latin typeface="Raleway"/>
              <a:ea typeface="Raleway"/>
              <a:cs typeface="Raleway"/>
              <a:sym typeface="Raleway"/>
            </a:endParaRPr>
          </a:p>
        </p:txBody>
      </p:sp>
      <p:sp>
        <p:nvSpPr>
          <p:cNvPr id="659" name="Google Shape;659;ge0e52e256f_1_864"/>
          <p:cNvSpPr txBox="1"/>
          <p:nvPr/>
        </p:nvSpPr>
        <p:spPr>
          <a:xfrm>
            <a:off x="367500" y="639600"/>
            <a:ext cx="8409000" cy="4425300"/>
          </a:xfrm>
          <a:prstGeom prst="rect">
            <a:avLst/>
          </a:prstGeom>
          <a:noFill/>
          <a:ln>
            <a:noFill/>
          </a:ln>
        </p:spPr>
        <p:txBody>
          <a:bodyPr spcFirstLastPara="1" wrap="square" lIns="91425" tIns="91425" rIns="91425" bIns="91425" anchor="t" anchorCtr="0">
            <a:spAutoFit/>
          </a:bodyPr>
          <a:lstStyle/>
          <a:p>
            <a:pPr marL="457200" lvl="0" indent="-349250" algn="l" rtl="0">
              <a:lnSpc>
                <a:spcPct val="150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Aumentare il numero di azioni possibili</a:t>
            </a:r>
            <a:r>
              <a:rPr lang="it" sz="1900">
                <a:solidFill>
                  <a:schemeClr val="dk2"/>
                </a:solidFill>
                <a:latin typeface="Raleway"/>
                <a:ea typeface="Raleway"/>
                <a:cs typeface="Raleway"/>
                <a:sym typeface="Raleway"/>
              </a:rPr>
              <a:t> sul prototipo per una migliore valutazione</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Migliorare ed </a:t>
            </a:r>
            <a:r>
              <a:rPr lang="it" sz="1900" b="1">
                <a:solidFill>
                  <a:schemeClr val="dk2"/>
                </a:solidFill>
                <a:latin typeface="Raleway"/>
                <a:ea typeface="Raleway"/>
                <a:cs typeface="Raleway"/>
                <a:sym typeface="Raleway"/>
              </a:rPr>
              <a:t>aumentare la personalizzazione</a:t>
            </a:r>
            <a:r>
              <a:rPr lang="it" sz="1900">
                <a:solidFill>
                  <a:schemeClr val="dk2"/>
                </a:solidFill>
                <a:latin typeface="Raleway"/>
                <a:ea typeface="Raleway"/>
                <a:cs typeface="Raleway"/>
                <a:sym typeface="Raleway"/>
              </a:rPr>
              <a:t> della UI</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Aggiungere un pulsante cambio lingua nella pagina di help</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Eseguire test con una finta ghiera (wizard of oz)</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Eseguire </a:t>
            </a:r>
            <a:r>
              <a:rPr lang="it" sz="1900" b="1">
                <a:solidFill>
                  <a:schemeClr val="dk2"/>
                </a:solidFill>
                <a:latin typeface="Raleway"/>
                <a:ea typeface="Raleway"/>
                <a:cs typeface="Raleway"/>
                <a:sym typeface="Raleway"/>
              </a:rPr>
              <a:t>test con utenti del settore ed esperti</a:t>
            </a:r>
            <a:r>
              <a:rPr lang="it" sz="1900">
                <a:solidFill>
                  <a:schemeClr val="dk2"/>
                </a:solidFill>
                <a:latin typeface="Raleway"/>
                <a:ea typeface="Raleway"/>
                <a:cs typeface="Raleway"/>
                <a:sym typeface="Raleway"/>
              </a:rPr>
              <a:t>, in condizioni simili allo scenario di utilizzo</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Inserire delle informazioni su data ed ora</a:t>
            </a:r>
            <a:endParaRPr sz="1900">
              <a:solidFill>
                <a:schemeClr val="dk2"/>
              </a:solidFill>
              <a:latin typeface="Raleway"/>
              <a:ea typeface="Raleway"/>
              <a:cs typeface="Raleway"/>
              <a:sym typeface="Raleway"/>
            </a:endParaRPr>
          </a:p>
          <a:p>
            <a:pPr marL="457200" lvl="0" indent="-349250" algn="l" rtl="0">
              <a:lnSpc>
                <a:spcPct val="150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Aggiungere feedback sonoro</a:t>
            </a:r>
            <a:endParaRPr sz="1900">
              <a:solidFill>
                <a:schemeClr val="dk2"/>
              </a:solidFill>
              <a:latin typeface="Raleway"/>
              <a:ea typeface="Raleway"/>
              <a:cs typeface="Raleway"/>
              <a:sym typeface="Raleway"/>
            </a:endParaRPr>
          </a:p>
          <a:p>
            <a:pPr marL="0" lvl="0" indent="0" algn="l" rtl="0">
              <a:lnSpc>
                <a:spcPct val="150000"/>
              </a:lnSpc>
              <a:spcBef>
                <a:spcPts val="0"/>
              </a:spcBef>
              <a:spcAft>
                <a:spcPts val="0"/>
              </a:spcAft>
              <a:buNone/>
            </a:pPr>
            <a:endParaRPr sz="1900" b="1">
              <a:solidFill>
                <a:schemeClr val="dk1"/>
              </a:solidFill>
              <a:latin typeface="Raleway"/>
              <a:ea typeface="Raleway"/>
              <a:cs typeface="Raleway"/>
              <a:sym typeface="Raleway"/>
            </a:endParaRPr>
          </a:p>
        </p:txBody>
      </p:sp>
      <p:sp>
        <p:nvSpPr>
          <p:cNvPr id="660" name="Google Shape;660;ge0e52e256f_1_86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65</a:t>
            </a:fld>
            <a:r>
              <a:rPr lang="it"/>
              <a:t>/67</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e1a227908c_0_2"/>
          <p:cNvSpPr txBox="1">
            <a:spLocks noGrp="1"/>
          </p:cNvSpPr>
          <p:nvPr>
            <p:ph type="title" idx="4294967295"/>
          </p:nvPr>
        </p:nvSpPr>
        <p:spPr>
          <a:xfrm>
            <a:off x="367500" y="0"/>
            <a:ext cx="8409000" cy="63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it">
                <a:solidFill>
                  <a:schemeClr val="dk1"/>
                </a:solidFill>
              </a:rPr>
              <a:t>Conclusioni finali</a:t>
            </a:r>
            <a:endParaRPr>
              <a:solidFill>
                <a:schemeClr val="dk1"/>
              </a:solidFill>
            </a:endParaRPr>
          </a:p>
        </p:txBody>
      </p:sp>
      <p:sp>
        <p:nvSpPr>
          <p:cNvPr id="666" name="Google Shape;666;ge1a227908c_0_2"/>
          <p:cNvSpPr txBox="1"/>
          <p:nvPr/>
        </p:nvSpPr>
        <p:spPr>
          <a:xfrm>
            <a:off x="367500" y="565424"/>
            <a:ext cx="8409000" cy="13623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endParaRPr sz="1600">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1900"/>
              <a:buFont typeface="Arial"/>
              <a:buNone/>
            </a:pPr>
            <a:endParaRPr sz="1900" b="1" i="0" u="none" strike="noStrike" cap="none">
              <a:solidFill>
                <a:schemeClr val="dk2"/>
              </a:solidFill>
              <a:latin typeface="Raleway"/>
              <a:ea typeface="Raleway"/>
              <a:cs typeface="Raleway"/>
              <a:sym typeface="Raleway"/>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a:solidFill>
                <a:schemeClr val="dk2"/>
              </a:solidFill>
              <a:latin typeface="Raleway"/>
              <a:ea typeface="Raleway"/>
              <a:cs typeface="Raleway"/>
              <a:sym typeface="Raleway"/>
            </a:endParaRPr>
          </a:p>
        </p:txBody>
      </p:sp>
      <p:sp>
        <p:nvSpPr>
          <p:cNvPr id="667" name="Google Shape;667;ge1a227908c_0_2"/>
          <p:cNvSpPr txBox="1"/>
          <p:nvPr/>
        </p:nvSpPr>
        <p:spPr>
          <a:xfrm>
            <a:off x="480350" y="827700"/>
            <a:ext cx="7951800" cy="50541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Seguendo il ciclo di UX Design, dai test eseguiti sugli utenti sul primo prototipo,</a:t>
            </a:r>
            <a:r>
              <a:rPr lang="it" sz="1900" b="1">
                <a:solidFill>
                  <a:schemeClr val="dk2"/>
                </a:solidFill>
                <a:latin typeface="Raleway"/>
                <a:ea typeface="Raleway"/>
                <a:cs typeface="Raleway"/>
                <a:sym typeface="Raleway"/>
              </a:rPr>
              <a:t> si sono riscontrate alcune criticità </a:t>
            </a:r>
            <a:r>
              <a:rPr lang="it" sz="1900">
                <a:solidFill>
                  <a:schemeClr val="dk2"/>
                </a:solidFill>
                <a:latin typeface="Raleway"/>
                <a:ea typeface="Raleway"/>
                <a:cs typeface="Raleway"/>
                <a:sym typeface="Raleway"/>
              </a:rPr>
              <a:t>che sono state sfruttate per creare una </a:t>
            </a:r>
            <a:r>
              <a:rPr lang="it" sz="1900" b="1">
                <a:solidFill>
                  <a:schemeClr val="dk2"/>
                </a:solidFill>
                <a:latin typeface="Raleway"/>
                <a:ea typeface="Raleway"/>
                <a:cs typeface="Raleway"/>
                <a:sym typeface="Raleway"/>
              </a:rPr>
              <a:t>seconda versione del prototipo</a:t>
            </a:r>
            <a:r>
              <a:rPr lang="it" sz="1900">
                <a:solidFill>
                  <a:schemeClr val="dk2"/>
                </a:solidFill>
                <a:latin typeface="Raleway"/>
                <a:ea typeface="Raleway"/>
                <a:cs typeface="Raleway"/>
                <a:sym typeface="Raleway"/>
              </a:rPr>
              <a:t>.</a:t>
            </a:r>
            <a:endParaRPr sz="1900">
              <a:solidFill>
                <a:schemeClr val="dk2"/>
              </a:solidFill>
              <a:latin typeface="Raleway"/>
              <a:ea typeface="Raleway"/>
              <a:cs typeface="Raleway"/>
              <a:sym typeface="Raleway"/>
            </a:endParaRPr>
          </a:p>
          <a:p>
            <a:pPr marL="457200" lvl="0" indent="0" algn="l" rtl="0">
              <a:lnSpc>
                <a:spcPct val="115000"/>
              </a:lnSpc>
              <a:spcBef>
                <a:spcPts val="0"/>
              </a:spcBef>
              <a:spcAft>
                <a:spcPts val="0"/>
              </a:spcAft>
              <a:buNone/>
            </a:pPr>
            <a:endParaRPr sz="1900">
              <a:solidFill>
                <a:schemeClr val="dk2"/>
              </a:solidFill>
              <a:latin typeface="Raleway"/>
              <a:ea typeface="Raleway"/>
              <a:cs typeface="Raleway"/>
              <a:sym typeface="Raleway"/>
            </a:endParaRPr>
          </a:p>
          <a:p>
            <a:pPr marL="457200" lvl="0" indent="-349250" algn="l" rtl="0">
              <a:lnSpc>
                <a:spcPct val="115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Nello specifico è stato migliorato:</a:t>
            </a:r>
            <a:endParaRPr sz="1900">
              <a:solidFill>
                <a:schemeClr val="dk2"/>
              </a:solidFill>
              <a:latin typeface="Raleway"/>
              <a:ea typeface="Raleway"/>
              <a:cs typeface="Raleway"/>
              <a:sym typeface="Raleway"/>
            </a:endParaRPr>
          </a:p>
          <a:p>
            <a:pPr marL="914400" lvl="1" indent="-349250" algn="l" rtl="0">
              <a:lnSpc>
                <a:spcPct val="115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il flusso di navigazione, </a:t>
            </a:r>
            <a:endParaRPr sz="1900">
              <a:solidFill>
                <a:schemeClr val="dk2"/>
              </a:solidFill>
              <a:latin typeface="Raleway"/>
              <a:ea typeface="Raleway"/>
              <a:cs typeface="Raleway"/>
              <a:sym typeface="Raleway"/>
            </a:endParaRPr>
          </a:p>
          <a:p>
            <a:pPr marL="914400" lvl="1" indent="-349250" algn="l" rtl="0">
              <a:lnSpc>
                <a:spcPct val="115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il feedback dell’interfaccia </a:t>
            </a:r>
            <a:endParaRPr sz="1900">
              <a:solidFill>
                <a:schemeClr val="dk2"/>
              </a:solidFill>
              <a:latin typeface="Raleway"/>
              <a:ea typeface="Raleway"/>
              <a:cs typeface="Raleway"/>
              <a:sym typeface="Raleway"/>
            </a:endParaRPr>
          </a:p>
          <a:p>
            <a:pPr marL="914400" lvl="1" indent="-349250" algn="l" rtl="0">
              <a:lnSpc>
                <a:spcPct val="115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l’adattabilità all’utente (personalizzazione).</a:t>
            </a:r>
            <a:endParaRPr sz="1900">
              <a:solidFill>
                <a:schemeClr val="dk2"/>
              </a:solidFill>
              <a:latin typeface="Raleway"/>
              <a:ea typeface="Raleway"/>
              <a:cs typeface="Raleway"/>
              <a:sym typeface="Raleway"/>
            </a:endParaRPr>
          </a:p>
          <a:p>
            <a:pPr marL="0" lvl="0" indent="0" algn="l" rtl="0">
              <a:lnSpc>
                <a:spcPct val="115000"/>
              </a:lnSpc>
              <a:spcBef>
                <a:spcPts val="0"/>
              </a:spcBef>
              <a:spcAft>
                <a:spcPts val="0"/>
              </a:spcAft>
              <a:buNone/>
            </a:pPr>
            <a:endParaRPr sz="1900">
              <a:solidFill>
                <a:schemeClr val="dk2"/>
              </a:solidFill>
              <a:latin typeface="Raleway"/>
              <a:ea typeface="Raleway"/>
              <a:cs typeface="Raleway"/>
              <a:sym typeface="Raleway"/>
            </a:endParaRPr>
          </a:p>
          <a:p>
            <a:pPr marL="457200" lvl="0" indent="-349250" algn="l" rtl="0">
              <a:lnSpc>
                <a:spcPct val="115000"/>
              </a:lnSpc>
              <a:spcBef>
                <a:spcPts val="0"/>
              </a:spcBef>
              <a:spcAft>
                <a:spcPts val="0"/>
              </a:spcAft>
              <a:buClr>
                <a:schemeClr val="dk1"/>
              </a:buClr>
              <a:buSzPts val="1900"/>
              <a:buFont typeface="Raleway"/>
              <a:buChar char="●"/>
            </a:pPr>
            <a:r>
              <a:rPr lang="it" sz="1900">
                <a:solidFill>
                  <a:schemeClr val="dk2"/>
                </a:solidFill>
                <a:latin typeface="Raleway"/>
                <a:ea typeface="Raleway"/>
                <a:cs typeface="Raleway"/>
                <a:sym typeface="Raleway"/>
              </a:rPr>
              <a:t>Il </a:t>
            </a:r>
            <a:r>
              <a:rPr lang="it" sz="1900" b="1">
                <a:solidFill>
                  <a:schemeClr val="dk2"/>
                </a:solidFill>
                <a:latin typeface="Raleway"/>
                <a:ea typeface="Raleway"/>
                <a:cs typeface="Raleway"/>
                <a:sym typeface="Raleway"/>
              </a:rPr>
              <a:t>Success Rate</a:t>
            </a:r>
            <a:r>
              <a:rPr lang="it" sz="1900">
                <a:solidFill>
                  <a:schemeClr val="dk2"/>
                </a:solidFill>
                <a:latin typeface="Raleway"/>
                <a:ea typeface="Raleway"/>
                <a:cs typeface="Raleway"/>
                <a:sym typeface="Raleway"/>
              </a:rPr>
              <a:t> ha avuto un incremento del </a:t>
            </a:r>
            <a:r>
              <a:rPr lang="it" sz="1900" b="1">
                <a:solidFill>
                  <a:schemeClr val="dk2"/>
                </a:solidFill>
                <a:latin typeface="Raleway"/>
                <a:ea typeface="Raleway"/>
                <a:cs typeface="Raleway"/>
                <a:sym typeface="Raleway"/>
              </a:rPr>
              <a:t>23%</a:t>
            </a:r>
            <a:r>
              <a:rPr lang="it" sz="1900">
                <a:solidFill>
                  <a:schemeClr val="dk2"/>
                </a:solidFill>
                <a:latin typeface="Raleway"/>
                <a:ea typeface="Raleway"/>
                <a:cs typeface="Raleway"/>
                <a:sym typeface="Raleway"/>
              </a:rPr>
              <a:t>, con un netto miglioramento soprattutto nell’esecuzione del Task 5.</a:t>
            </a:r>
            <a:endParaRPr sz="1900">
              <a:solidFill>
                <a:schemeClr val="dk2"/>
              </a:solidFill>
              <a:latin typeface="Raleway"/>
              <a:ea typeface="Raleway"/>
              <a:cs typeface="Raleway"/>
              <a:sym typeface="Raleway"/>
            </a:endParaRPr>
          </a:p>
          <a:p>
            <a:pPr marL="457200" lvl="0" indent="0" algn="l" rtl="0">
              <a:spcBef>
                <a:spcPts val="0"/>
              </a:spcBef>
              <a:spcAft>
                <a:spcPts val="0"/>
              </a:spcAft>
              <a:buNone/>
            </a:pPr>
            <a:endParaRPr sz="1900">
              <a:solidFill>
                <a:schemeClr val="dk2"/>
              </a:solidFill>
              <a:latin typeface="Raleway"/>
              <a:ea typeface="Raleway"/>
              <a:cs typeface="Raleway"/>
              <a:sym typeface="Raleway"/>
            </a:endParaRPr>
          </a:p>
          <a:p>
            <a:pPr marL="0" lvl="0" indent="0" algn="l" rtl="0">
              <a:spcBef>
                <a:spcPts val="0"/>
              </a:spcBef>
              <a:spcAft>
                <a:spcPts val="0"/>
              </a:spcAft>
              <a:buNone/>
            </a:pPr>
            <a:endParaRPr sz="1900">
              <a:solidFill>
                <a:schemeClr val="dk2"/>
              </a:solidFill>
              <a:latin typeface="Raleway"/>
              <a:ea typeface="Raleway"/>
              <a:cs typeface="Raleway"/>
              <a:sym typeface="Raleway"/>
            </a:endParaRPr>
          </a:p>
          <a:p>
            <a:pPr marL="0" lvl="0" indent="0" algn="l" rtl="0">
              <a:spcBef>
                <a:spcPts val="0"/>
              </a:spcBef>
              <a:spcAft>
                <a:spcPts val="0"/>
              </a:spcAft>
              <a:buNone/>
            </a:pPr>
            <a:endParaRPr sz="1900">
              <a:solidFill>
                <a:schemeClr val="dk2"/>
              </a:solidFill>
              <a:latin typeface="Raleway"/>
              <a:ea typeface="Raleway"/>
              <a:cs typeface="Raleway"/>
              <a:sym typeface="Raleway"/>
            </a:endParaRPr>
          </a:p>
          <a:p>
            <a:pPr marL="0" lvl="0" indent="0" algn="l" rtl="0">
              <a:spcBef>
                <a:spcPts val="0"/>
              </a:spcBef>
              <a:spcAft>
                <a:spcPts val="0"/>
              </a:spcAft>
              <a:buNone/>
            </a:pPr>
            <a:r>
              <a:rPr lang="it" sz="1900">
                <a:solidFill>
                  <a:schemeClr val="dk2"/>
                </a:solidFill>
                <a:latin typeface="Raleway"/>
                <a:ea typeface="Raleway"/>
                <a:cs typeface="Raleway"/>
                <a:sym typeface="Raleway"/>
              </a:rPr>
              <a:t>  </a:t>
            </a:r>
            <a:r>
              <a:rPr lang="it">
                <a:solidFill>
                  <a:schemeClr val="dk2"/>
                </a:solidFill>
                <a:latin typeface="Raleway"/>
                <a:ea typeface="Raleway"/>
                <a:cs typeface="Raleway"/>
                <a:sym typeface="Raleway"/>
              </a:rPr>
              <a:t> </a:t>
            </a:r>
            <a:endParaRPr>
              <a:solidFill>
                <a:schemeClr val="dk2"/>
              </a:solidFill>
              <a:latin typeface="Raleway"/>
              <a:ea typeface="Raleway"/>
              <a:cs typeface="Raleway"/>
              <a:sym typeface="Raleway"/>
            </a:endParaRPr>
          </a:p>
        </p:txBody>
      </p:sp>
      <p:sp>
        <p:nvSpPr>
          <p:cNvPr id="668" name="Google Shape;668;ge1a227908c_0_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66</a:t>
            </a:fld>
            <a:r>
              <a:rPr lang="it"/>
              <a:t>/67</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e1a227908c_0_12"/>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it"/>
              <a:t>Grazie per l’attenzione </a:t>
            </a:r>
            <a:endParaRPr/>
          </a:p>
          <a:p>
            <a:pPr marL="0" lvl="0" indent="0" algn="ctr" rtl="0">
              <a:spcBef>
                <a:spcPts val="0"/>
              </a:spcBef>
              <a:spcAft>
                <a:spcPts val="0"/>
              </a:spcAft>
              <a:buNone/>
            </a:pPr>
            <a:r>
              <a:rPr lang="it"/>
              <a:t>🙆‍♂️🙆‍♀️</a:t>
            </a:r>
            <a:endParaRPr/>
          </a:p>
        </p:txBody>
      </p:sp>
      <p:sp>
        <p:nvSpPr>
          <p:cNvPr id="674" name="Google Shape;674;ge1a227908c_0_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67</a:t>
            </a:fld>
            <a:r>
              <a:rPr lang="it"/>
              <a:t>/67</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e0e52e256f_2_135"/>
          <p:cNvSpPr/>
          <p:nvPr/>
        </p:nvSpPr>
        <p:spPr>
          <a:xfrm>
            <a:off x="-103750" y="150"/>
            <a:ext cx="3876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ge0e52e256f_2_135"/>
          <p:cNvSpPr txBox="1"/>
          <p:nvPr/>
        </p:nvSpPr>
        <p:spPr>
          <a:xfrm>
            <a:off x="615150" y="170700"/>
            <a:ext cx="630000" cy="480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3000" b="1">
                <a:solidFill>
                  <a:schemeClr val="lt1"/>
                </a:solidFill>
                <a:latin typeface="Raleway"/>
                <a:ea typeface="Raleway"/>
                <a:cs typeface="Raleway"/>
                <a:sym typeface="Raleway"/>
              </a:rPr>
              <a:t>P</a:t>
            </a:r>
            <a:endParaRPr sz="3000" b="1">
              <a:solidFill>
                <a:schemeClr val="lt1"/>
              </a:solidFill>
              <a:latin typeface="Raleway"/>
              <a:ea typeface="Raleway"/>
              <a:cs typeface="Raleway"/>
              <a:sym typeface="Raleway"/>
            </a:endParaRPr>
          </a:p>
          <a:p>
            <a:pPr marL="0" lvl="0" indent="0" algn="ctr" rtl="0">
              <a:spcBef>
                <a:spcPts val="0"/>
              </a:spcBef>
              <a:spcAft>
                <a:spcPts val="0"/>
              </a:spcAft>
              <a:buNone/>
            </a:pPr>
            <a:r>
              <a:rPr lang="it" sz="3000" b="1">
                <a:solidFill>
                  <a:schemeClr val="lt1"/>
                </a:solidFill>
                <a:latin typeface="Raleway"/>
                <a:ea typeface="Raleway"/>
                <a:cs typeface="Raleway"/>
                <a:sym typeface="Raleway"/>
              </a:rPr>
              <a:t>E</a:t>
            </a:r>
            <a:endParaRPr sz="3000" b="1">
              <a:solidFill>
                <a:schemeClr val="lt1"/>
              </a:solidFill>
              <a:latin typeface="Raleway"/>
              <a:ea typeface="Raleway"/>
              <a:cs typeface="Raleway"/>
              <a:sym typeface="Raleway"/>
            </a:endParaRPr>
          </a:p>
          <a:p>
            <a:pPr marL="0" lvl="0" indent="0" algn="ctr" rtl="0">
              <a:spcBef>
                <a:spcPts val="0"/>
              </a:spcBef>
              <a:spcAft>
                <a:spcPts val="0"/>
              </a:spcAft>
              <a:buNone/>
            </a:pPr>
            <a:r>
              <a:rPr lang="it" sz="3000" b="1">
                <a:solidFill>
                  <a:schemeClr val="lt1"/>
                </a:solidFill>
                <a:latin typeface="Raleway"/>
                <a:ea typeface="Raleway"/>
                <a:cs typeface="Raleway"/>
                <a:sym typeface="Raleway"/>
              </a:rPr>
              <a:t>R</a:t>
            </a:r>
            <a:endParaRPr sz="3000" b="1">
              <a:solidFill>
                <a:schemeClr val="lt1"/>
              </a:solidFill>
              <a:latin typeface="Raleway"/>
              <a:ea typeface="Raleway"/>
              <a:cs typeface="Raleway"/>
              <a:sym typeface="Raleway"/>
            </a:endParaRPr>
          </a:p>
          <a:p>
            <a:pPr marL="0" lvl="0" indent="0" algn="ctr" rtl="0">
              <a:spcBef>
                <a:spcPts val="0"/>
              </a:spcBef>
              <a:spcAft>
                <a:spcPts val="0"/>
              </a:spcAft>
              <a:buNone/>
            </a:pPr>
            <a:r>
              <a:rPr lang="it" sz="3000" b="1">
                <a:solidFill>
                  <a:schemeClr val="lt1"/>
                </a:solidFill>
                <a:latin typeface="Raleway"/>
                <a:ea typeface="Raleway"/>
                <a:cs typeface="Raleway"/>
                <a:sym typeface="Raleway"/>
              </a:rPr>
              <a:t>S</a:t>
            </a:r>
            <a:endParaRPr sz="3000" b="1">
              <a:solidFill>
                <a:schemeClr val="lt1"/>
              </a:solidFill>
              <a:latin typeface="Raleway"/>
              <a:ea typeface="Raleway"/>
              <a:cs typeface="Raleway"/>
              <a:sym typeface="Raleway"/>
            </a:endParaRPr>
          </a:p>
          <a:p>
            <a:pPr marL="0" lvl="0" indent="0" algn="ctr" rtl="0">
              <a:spcBef>
                <a:spcPts val="0"/>
              </a:spcBef>
              <a:spcAft>
                <a:spcPts val="0"/>
              </a:spcAft>
              <a:buNone/>
            </a:pPr>
            <a:r>
              <a:rPr lang="it" sz="3000" b="1">
                <a:solidFill>
                  <a:schemeClr val="lt1"/>
                </a:solidFill>
                <a:latin typeface="Raleway"/>
                <a:ea typeface="Raleway"/>
                <a:cs typeface="Raleway"/>
                <a:sym typeface="Raleway"/>
              </a:rPr>
              <a:t>O</a:t>
            </a:r>
            <a:endParaRPr sz="3000" b="1">
              <a:solidFill>
                <a:schemeClr val="lt1"/>
              </a:solidFill>
              <a:latin typeface="Raleway"/>
              <a:ea typeface="Raleway"/>
              <a:cs typeface="Raleway"/>
              <a:sym typeface="Raleway"/>
            </a:endParaRPr>
          </a:p>
          <a:p>
            <a:pPr marL="0" lvl="0" indent="0" algn="ctr" rtl="0">
              <a:spcBef>
                <a:spcPts val="0"/>
              </a:spcBef>
              <a:spcAft>
                <a:spcPts val="0"/>
              </a:spcAft>
              <a:buNone/>
            </a:pPr>
            <a:r>
              <a:rPr lang="it" sz="3000" b="1">
                <a:solidFill>
                  <a:schemeClr val="lt1"/>
                </a:solidFill>
                <a:latin typeface="Raleway"/>
                <a:ea typeface="Raleway"/>
                <a:cs typeface="Raleway"/>
                <a:sym typeface="Raleway"/>
              </a:rPr>
              <a:t>N</a:t>
            </a:r>
            <a:endParaRPr sz="3000" b="1">
              <a:solidFill>
                <a:schemeClr val="lt1"/>
              </a:solidFill>
              <a:latin typeface="Raleway"/>
              <a:ea typeface="Raleway"/>
              <a:cs typeface="Raleway"/>
              <a:sym typeface="Raleway"/>
            </a:endParaRPr>
          </a:p>
          <a:p>
            <a:pPr marL="0" lvl="0" indent="0" algn="ctr" rtl="0">
              <a:spcBef>
                <a:spcPts val="0"/>
              </a:spcBef>
              <a:spcAft>
                <a:spcPts val="0"/>
              </a:spcAft>
              <a:buNone/>
            </a:pPr>
            <a:r>
              <a:rPr lang="it" sz="3000" b="1">
                <a:solidFill>
                  <a:schemeClr val="lt1"/>
                </a:solidFill>
                <a:latin typeface="Raleway"/>
                <a:ea typeface="Raleway"/>
                <a:cs typeface="Raleway"/>
                <a:sym typeface="Raleway"/>
              </a:rPr>
              <a:t>A</a:t>
            </a:r>
            <a:endParaRPr sz="3000" b="1">
              <a:solidFill>
                <a:schemeClr val="lt1"/>
              </a:solidFill>
              <a:latin typeface="Raleway"/>
              <a:ea typeface="Raleway"/>
              <a:cs typeface="Raleway"/>
              <a:sym typeface="Raleway"/>
            </a:endParaRPr>
          </a:p>
          <a:p>
            <a:pPr marL="0" lvl="0" indent="0" algn="ctr" rtl="0">
              <a:spcBef>
                <a:spcPts val="0"/>
              </a:spcBef>
              <a:spcAft>
                <a:spcPts val="0"/>
              </a:spcAft>
              <a:buNone/>
            </a:pPr>
            <a:r>
              <a:rPr lang="it" sz="3000" b="1">
                <a:solidFill>
                  <a:schemeClr val="lt1"/>
                </a:solidFill>
                <a:latin typeface="Raleway"/>
                <a:ea typeface="Raleway"/>
                <a:cs typeface="Raleway"/>
                <a:sym typeface="Raleway"/>
              </a:rPr>
              <a:t>S</a:t>
            </a:r>
            <a:endParaRPr sz="3000" b="1">
              <a:solidFill>
                <a:schemeClr val="lt1"/>
              </a:solidFill>
              <a:latin typeface="Raleway"/>
              <a:ea typeface="Raleway"/>
              <a:cs typeface="Raleway"/>
              <a:sym typeface="Raleway"/>
            </a:endParaRPr>
          </a:p>
          <a:p>
            <a:pPr marL="0" lvl="0" indent="0" algn="ctr" rtl="0">
              <a:spcBef>
                <a:spcPts val="0"/>
              </a:spcBef>
              <a:spcAft>
                <a:spcPts val="0"/>
              </a:spcAft>
              <a:buNone/>
            </a:pPr>
            <a:endParaRPr sz="3000" b="1">
              <a:solidFill>
                <a:schemeClr val="lt1"/>
              </a:solidFill>
              <a:latin typeface="Raleway"/>
              <a:ea typeface="Raleway"/>
              <a:cs typeface="Raleway"/>
              <a:sym typeface="Raleway"/>
            </a:endParaRPr>
          </a:p>
          <a:p>
            <a:pPr marL="0" lvl="0" indent="0" algn="ctr" rtl="0">
              <a:spcBef>
                <a:spcPts val="0"/>
              </a:spcBef>
              <a:spcAft>
                <a:spcPts val="0"/>
              </a:spcAft>
              <a:buNone/>
            </a:pPr>
            <a:endParaRPr sz="3000" b="1">
              <a:solidFill>
                <a:schemeClr val="lt1"/>
              </a:solidFill>
              <a:latin typeface="Raleway"/>
              <a:ea typeface="Raleway"/>
              <a:cs typeface="Raleway"/>
              <a:sym typeface="Raleway"/>
            </a:endParaRPr>
          </a:p>
        </p:txBody>
      </p:sp>
      <p:pic>
        <p:nvPicPr>
          <p:cNvPr id="119" name="Google Shape;119;ge0e52e256f_2_135"/>
          <p:cNvPicPr preferRelativeResize="0"/>
          <p:nvPr/>
        </p:nvPicPr>
        <p:blipFill>
          <a:blip r:embed="rId3">
            <a:alphaModFix/>
          </a:blip>
          <a:stretch>
            <a:fillRect/>
          </a:stretch>
        </p:blipFill>
        <p:spPr>
          <a:xfrm>
            <a:off x="1851791" y="0"/>
            <a:ext cx="7273670" cy="5143502"/>
          </a:xfrm>
          <a:prstGeom prst="rect">
            <a:avLst/>
          </a:prstGeom>
          <a:noFill/>
          <a:ln>
            <a:noFill/>
          </a:ln>
        </p:spPr>
      </p:pic>
      <p:pic>
        <p:nvPicPr>
          <p:cNvPr id="120" name="Google Shape;120;ge0e52e256f_2_135"/>
          <p:cNvPicPr preferRelativeResize="0"/>
          <p:nvPr/>
        </p:nvPicPr>
        <p:blipFill>
          <a:blip r:embed="rId4">
            <a:alphaModFix/>
          </a:blip>
          <a:stretch>
            <a:fillRect/>
          </a:stretch>
        </p:blipFill>
        <p:spPr>
          <a:xfrm>
            <a:off x="2104025" y="206675"/>
            <a:ext cx="1861101" cy="1861101"/>
          </a:xfrm>
          <a:prstGeom prst="rect">
            <a:avLst/>
          </a:prstGeom>
          <a:noFill/>
          <a:ln>
            <a:noFill/>
          </a:ln>
        </p:spPr>
      </p:pic>
      <p:sp>
        <p:nvSpPr>
          <p:cNvPr id="121" name="Google Shape;121;ge0e52e256f_2_1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7</a:t>
            </a:fld>
            <a:r>
              <a:rPr lang="it"/>
              <a:t>/67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e0e52e256f_2_20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B) </a:t>
            </a:r>
            <a:r>
              <a:rPr lang="it" sz="3000">
                <a:solidFill>
                  <a:schemeClr val="dk1"/>
                </a:solidFill>
              </a:rPr>
              <a:t>Caratteristiche User/Utente</a:t>
            </a:r>
            <a:endParaRPr sz="3000">
              <a:solidFill>
                <a:schemeClr val="dk1"/>
              </a:solidFill>
            </a:endParaRPr>
          </a:p>
        </p:txBody>
      </p:sp>
      <p:sp>
        <p:nvSpPr>
          <p:cNvPr id="127" name="Google Shape;127;ge0e52e256f_2_205"/>
          <p:cNvSpPr txBox="1"/>
          <p:nvPr/>
        </p:nvSpPr>
        <p:spPr>
          <a:xfrm>
            <a:off x="415025" y="1126525"/>
            <a:ext cx="8409000" cy="38403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I tipici utenti sono </a:t>
            </a:r>
            <a:r>
              <a:rPr lang="it" sz="1900" b="1">
                <a:solidFill>
                  <a:schemeClr val="dk1"/>
                </a:solidFill>
                <a:latin typeface="Raleway"/>
                <a:ea typeface="Raleway"/>
                <a:cs typeface="Raleway"/>
                <a:sym typeface="Raleway"/>
              </a:rPr>
              <a:t>operatori agricoli</a:t>
            </a:r>
            <a:r>
              <a:rPr lang="it" sz="1900">
                <a:solidFill>
                  <a:schemeClr val="dk2"/>
                </a:solidFill>
                <a:latin typeface="Raleway"/>
                <a:ea typeface="Raleway"/>
                <a:cs typeface="Raleway"/>
                <a:sym typeface="Raleway"/>
              </a:rPr>
              <a:t> il cui compito principale è quello di operare una macchina agricola (trattore) </a:t>
            </a:r>
            <a:endParaRPr sz="1900">
              <a:solidFill>
                <a:schemeClr val="dk2"/>
              </a:solidFill>
              <a:latin typeface="Raleway"/>
              <a:ea typeface="Raleway"/>
              <a:cs typeface="Raleway"/>
              <a:sym typeface="Raleway"/>
            </a:endParaRPr>
          </a:p>
          <a:p>
            <a:pPr marL="457200" lvl="0" indent="-349250" algn="l" rtl="0">
              <a:lnSpc>
                <a:spcPct val="115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Hanno </a:t>
            </a:r>
            <a:r>
              <a:rPr lang="it" sz="1900" b="1">
                <a:solidFill>
                  <a:schemeClr val="dk1"/>
                </a:solidFill>
                <a:latin typeface="Raleway"/>
                <a:ea typeface="Raleway"/>
                <a:cs typeface="Raleway"/>
                <a:sym typeface="Raleway"/>
              </a:rPr>
              <a:t>diversi livelli di esperienza</a:t>
            </a:r>
            <a:r>
              <a:rPr lang="it" sz="1900">
                <a:solidFill>
                  <a:schemeClr val="dk2"/>
                </a:solidFill>
                <a:latin typeface="Raleway"/>
                <a:ea typeface="Raleway"/>
                <a:cs typeface="Raleway"/>
                <a:sym typeface="Raleway"/>
              </a:rPr>
              <a:t> nell'uso di macchine agricole e </a:t>
            </a:r>
            <a:r>
              <a:rPr lang="it" sz="1900" b="1">
                <a:solidFill>
                  <a:schemeClr val="dk1"/>
                </a:solidFill>
                <a:latin typeface="Raleway"/>
                <a:ea typeface="Raleway"/>
                <a:cs typeface="Raleway"/>
                <a:sym typeface="Raleway"/>
              </a:rPr>
              <a:t>diverse capacità tecnologiche</a:t>
            </a:r>
            <a:endParaRPr sz="1900" b="1">
              <a:solidFill>
                <a:schemeClr val="dk1"/>
              </a:solidFill>
              <a:latin typeface="Raleway"/>
              <a:ea typeface="Raleway"/>
              <a:cs typeface="Raleway"/>
              <a:sym typeface="Raleway"/>
            </a:endParaRPr>
          </a:p>
          <a:p>
            <a:pPr marL="457200" lvl="0" indent="-349250" algn="l" rtl="0">
              <a:lnSpc>
                <a:spcPct val="115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Hanno </a:t>
            </a:r>
            <a:r>
              <a:rPr lang="it" sz="1900" b="1">
                <a:solidFill>
                  <a:schemeClr val="dk1"/>
                </a:solidFill>
                <a:latin typeface="Raleway"/>
                <a:ea typeface="Raleway"/>
                <a:cs typeface="Raleway"/>
                <a:sym typeface="Raleway"/>
              </a:rPr>
              <a:t>diverse capacità e caratteristiche fisiche</a:t>
            </a:r>
            <a:r>
              <a:rPr lang="it" sz="1900">
                <a:solidFill>
                  <a:schemeClr val="dk2"/>
                </a:solidFill>
                <a:latin typeface="Raleway"/>
                <a:ea typeface="Raleway"/>
                <a:cs typeface="Raleway"/>
                <a:sym typeface="Raleway"/>
              </a:rPr>
              <a:t> (età, prestanza fisica, statura,sesso, destrimani/mancini, etc…)</a:t>
            </a:r>
            <a:endParaRPr sz="1900">
              <a:solidFill>
                <a:schemeClr val="dk2"/>
              </a:solidFill>
              <a:latin typeface="Raleway"/>
              <a:ea typeface="Raleway"/>
              <a:cs typeface="Raleway"/>
              <a:sym typeface="Raleway"/>
            </a:endParaRPr>
          </a:p>
          <a:p>
            <a:pPr marL="457200" lvl="0" indent="-349250" algn="l" rtl="0">
              <a:lnSpc>
                <a:spcPct val="115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Potrebbero avere </a:t>
            </a:r>
            <a:r>
              <a:rPr lang="it" sz="1900" b="1">
                <a:solidFill>
                  <a:schemeClr val="dk1"/>
                </a:solidFill>
                <a:latin typeface="Raleway"/>
                <a:ea typeface="Raleway"/>
                <a:cs typeface="Raleway"/>
                <a:sym typeface="Raleway"/>
              </a:rPr>
              <a:t>diverso background culturale</a:t>
            </a:r>
            <a:r>
              <a:rPr lang="it" sz="1900">
                <a:solidFill>
                  <a:schemeClr val="dk2"/>
                </a:solidFill>
                <a:latin typeface="Raleway"/>
                <a:ea typeface="Raleway"/>
                <a:cs typeface="Raleway"/>
                <a:sym typeface="Raleway"/>
              </a:rPr>
              <a:t> (lingue parlate diverse, preconcetti sull'uso di mezzi su terreno e strada differenti)</a:t>
            </a:r>
            <a:endParaRPr sz="1900">
              <a:solidFill>
                <a:schemeClr val="dk2"/>
              </a:solidFill>
              <a:latin typeface="Raleway"/>
              <a:ea typeface="Raleway"/>
              <a:cs typeface="Raleway"/>
              <a:sym typeface="Raleway"/>
            </a:endParaRPr>
          </a:p>
          <a:p>
            <a:pPr marL="457200" lvl="0" indent="-349250" algn="l" rtl="0">
              <a:lnSpc>
                <a:spcPct val="115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Potrebbero esserci </a:t>
            </a:r>
            <a:r>
              <a:rPr lang="it" sz="1900" b="1">
                <a:solidFill>
                  <a:schemeClr val="dk1"/>
                </a:solidFill>
                <a:latin typeface="Raleway"/>
                <a:ea typeface="Raleway"/>
                <a:cs typeface="Raleway"/>
                <a:sym typeface="Raleway"/>
              </a:rPr>
              <a:t>utenti secondari</a:t>
            </a:r>
            <a:r>
              <a:rPr lang="it" sz="1900">
                <a:solidFill>
                  <a:schemeClr val="dk2"/>
                </a:solidFill>
                <a:latin typeface="Raleway"/>
                <a:ea typeface="Raleway"/>
                <a:cs typeface="Raleway"/>
                <a:sym typeface="Raleway"/>
              </a:rPr>
              <a:t> (come manutentori ed installatori)</a:t>
            </a:r>
            <a:endParaRPr sz="1900">
              <a:solidFill>
                <a:schemeClr val="dk2"/>
              </a:solidFill>
              <a:latin typeface="Raleway"/>
              <a:ea typeface="Raleway"/>
              <a:cs typeface="Raleway"/>
              <a:sym typeface="Raleway"/>
            </a:endParaRPr>
          </a:p>
          <a:p>
            <a:pPr marL="457200" lvl="0" indent="-349250" algn="l" rtl="0">
              <a:lnSpc>
                <a:spcPct val="115000"/>
              </a:lnSpc>
              <a:spcBef>
                <a:spcPts val="0"/>
              </a:spcBef>
              <a:spcAft>
                <a:spcPts val="0"/>
              </a:spcAft>
              <a:buClr>
                <a:schemeClr val="dk1"/>
              </a:buClr>
              <a:buSzPts val="1900"/>
              <a:buFont typeface="Raleway"/>
              <a:buChar char="●"/>
            </a:pPr>
            <a:r>
              <a:rPr lang="it" sz="1900" b="1">
                <a:solidFill>
                  <a:schemeClr val="dk2"/>
                </a:solidFill>
                <a:latin typeface="Raleway"/>
                <a:ea typeface="Raleway"/>
                <a:cs typeface="Raleway"/>
                <a:sym typeface="Raleway"/>
              </a:rPr>
              <a:t>Potrebbero indossare </a:t>
            </a:r>
            <a:r>
              <a:rPr lang="it" sz="1900" b="1">
                <a:solidFill>
                  <a:schemeClr val="dk1"/>
                </a:solidFill>
                <a:latin typeface="Raleway"/>
                <a:ea typeface="Raleway"/>
                <a:cs typeface="Raleway"/>
                <a:sym typeface="Raleway"/>
              </a:rPr>
              <a:t>abbigliamento da lavoro specifico e guanti</a:t>
            </a:r>
            <a:endParaRPr sz="1900" b="1">
              <a:solidFill>
                <a:schemeClr val="dk1"/>
              </a:solidFill>
              <a:latin typeface="Raleway"/>
              <a:ea typeface="Raleway"/>
              <a:cs typeface="Raleway"/>
              <a:sym typeface="Raleway"/>
            </a:endParaRPr>
          </a:p>
        </p:txBody>
      </p:sp>
      <p:sp>
        <p:nvSpPr>
          <p:cNvPr id="128" name="Google Shape;128;ge0e52e256f_2_20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8</a:t>
            </a:fld>
            <a:r>
              <a:rPr lang="it"/>
              <a:t>/67</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ddf216c93f_0_141"/>
          <p:cNvSpPr txBox="1">
            <a:spLocks noGrp="1"/>
          </p:cNvSpPr>
          <p:nvPr>
            <p:ph type="title"/>
          </p:nvPr>
        </p:nvSpPr>
        <p:spPr>
          <a:xfrm>
            <a:off x="367500" y="411575"/>
            <a:ext cx="84090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C) </a:t>
            </a:r>
            <a:r>
              <a:rPr lang="it" sz="3000">
                <a:solidFill>
                  <a:schemeClr val="dk1"/>
                </a:solidFill>
              </a:rPr>
              <a:t>Task tipici User/Utente</a:t>
            </a:r>
            <a:endParaRPr sz="3000">
              <a:solidFill>
                <a:schemeClr val="dk1"/>
              </a:solidFill>
            </a:endParaRPr>
          </a:p>
        </p:txBody>
      </p:sp>
      <p:sp>
        <p:nvSpPr>
          <p:cNvPr id="134" name="Google Shape;134;gddf216c93f_0_141"/>
          <p:cNvSpPr txBox="1"/>
          <p:nvPr/>
        </p:nvSpPr>
        <p:spPr>
          <a:xfrm>
            <a:off x="367500" y="1387063"/>
            <a:ext cx="8409000" cy="148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900" b="1">
                <a:solidFill>
                  <a:schemeClr val="dk1"/>
                </a:solidFill>
                <a:latin typeface="Raleway"/>
                <a:ea typeface="Raleway"/>
                <a:cs typeface="Raleway"/>
                <a:sym typeface="Raleway"/>
              </a:rPr>
              <a:t>I task goals tipici degli utenti</a:t>
            </a:r>
            <a:r>
              <a:rPr lang="it" sz="1900">
                <a:solidFill>
                  <a:schemeClr val="dk2"/>
                </a:solidFill>
                <a:latin typeface="Raleway"/>
                <a:ea typeface="Raleway"/>
                <a:cs typeface="Raleway"/>
                <a:sym typeface="Raleway"/>
              </a:rPr>
              <a:t> sono quelli di della </a:t>
            </a:r>
            <a:r>
              <a:rPr lang="it" sz="1900" b="1">
                <a:solidFill>
                  <a:schemeClr val="dk2"/>
                </a:solidFill>
                <a:latin typeface="Raleway"/>
                <a:ea typeface="Raleway"/>
                <a:cs typeface="Raleway"/>
                <a:sym typeface="Raleway"/>
              </a:rPr>
              <a:t>lavorazione del terreno</a:t>
            </a:r>
            <a:r>
              <a:rPr lang="it" sz="1900">
                <a:solidFill>
                  <a:schemeClr val="dk2"/>
                </a:solidFill>
                <a:latin typeface="Raleway"/>
                <a:ea typeface="Raleway"/>
                <a:cs typeface="Raleway"/>
                <a:sym typeface="Raleway"/>
              </a:rPr>
              <a:t>, taglio della legna, pulizia di strade, </a:t>
            </a:r>
            <a:r>
              <a:rPr lang="it" sz="1900" b="1">
                <a:solidFill>
                  <a:schemeClr val="dk2"/>
                </a:solidFill>
                <a:latin typeface="Raleway"/>
                <a:ea typeface="Raleway"/>
                <a:cs typeface="Raleway"/>
                <a:sym typeface="Raleway"/>
              </a:rPr>
              <a:t>manutenzione delle macchine agricole</a:t>
            </a:r>
            <a:r>
              <a:rPr lang="it" sz="1900">
                <a:solidFill>
                  <a:schemeClr val="dk2"/>
                </a:solidFill>
                <a:latin typeface="Raleway"/>
                <a:ea typeface="Raleway"/>
                <a:cs typeface="Raleway"/>
                <a:sym typeface="Raleway"/>
              </a:rPr>
              <a:t>, </a:t>
            </a:r>
            <a:r>
              <a:rPr lang="it" sz="1900" b="1">
                <a:solidFill>
                  <a:schemeClr val="dk2"/>
                </a:solidFill>
                <a:latin typeface="Raleway"/>
                <a:ea typeface="Raleway"/>
                <a:cs typeface="Raleway"/>
                <a:sym typeface="Raleway"/>
              </a:rPr>
              <a:t>imballaggio/taglio della paglia</a:t>
            </a:r>
            <a:r>
              <a:rPr lang="it" sz="1900">
                <a:solidFill>
                  <a:schemeClr val="dk2"/>
                </a:solidFill>
                <a:latin typeface="Raleway"/>
                <a:ea typeface="Raleway"/>
                <a:cs typeface="Raleway"/>
                <a:sym typeface="Raleway"/>
              </a:rPr>
              <a:t>, riempimento dei feeders per bovini, </a:t>
            </a:r>
            <a:r>
              <a:rPr lang="it" sz="1900" b="1">
                <a:solidFill>
                  <a:schemeClr val="dk2"/>
                </a:solidFill>
                <a:latin typeface="Raleway"/>
                <a:ea typeface="Raleway"/>
                <a:cs typeface="Raleway"/>
                <a:sym typeface="Raleway"/>
              </a:rPr>
              <a:t>trasporto di materie</a:t>
            </a:r>
            <a:r>
              <a:rPr lang="it" sz="1900">
                <a:solidFill>
                  <a:schemeClr val="dk2"/>
                </a:solidFill>
                <a:latin typeface="Raleway"/>
                <a:ea typeface="Raleway"/>
                <a:cs typeface="Raleway"/>
                <a:sym typeface="Raleway"/>
              </a:rPr>
              <a:t> (come il latte) e </a:t>
            </a:r>
            <a:r>
              <a:rPr lang="it" sz="1900" b="1">
                <a:solidFill>
                  <a:schemeClr val="dk2"/>
                </a:solidFill>
                <a:latin typeface="Raleway"/>
                <a:ea typeface="Raleway"/>
                <a:cs typeface="Raleway"/>
                <a:sym typeface="Raleway"/>
              </a:rPr>
              <a:t>guida su strada</a:t>
            </a:r>
            <a:endParaRPr sz="1900">
              <a:solidFill>
                <a:schemeClr val="dk2"/>
              </a:solidFill>
              <a:latin typeface="Raleway"/>
              <a:ea typeface="Raleway"/>
              <a:cs typeface="Raleway"/>
              <a:sym typeface="Raleway"/>
            </a:endParaRPr>
          </a:p>
        </p:txBody>
      </p:sp>
      <p:sp>
        <p:nvSpPr>
          <p:cNvPr id="135" name="Google Shape;135;gddf216c93f_0_141"/>
          <p:cNvSpPr txBox="1"/>
          <p:nvPr/>
        </p:nvSpPr>
        <p:spPr>
          <a:xfrm>
            <a:off x="386100" y="3209150"/>
            <a:ext cx="8371800" cy="1409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it" sz="1900" b="1">
                <a:solidFill>
                  <a:schemeClr val="dk2"/>
                </a:solidFill>
                <a:latin typeface="Raleway"/>
                <a:ea typeface="Raleway"/>
                <a:cs typeface="Raleway"/>
                <a:sym typeface="Raleway"/>
              </a:rPr>
              <a:t>Per essere compiuti, </a:t>
            </a:r>
            <a:r>
              <a:rPr lang="it" sz="1900" b="1">
                <a:solidFill>
                  <a:schemeClr val="dk1"/>
                </a:solidFill>
                <a:latin typeface="Raleway"/>
                <a:ea typeface="Raleway"/>
                <a:cs typeface="Raleway"/>
                <a:sym typeface="Raleway"/>
              </a:rPr>
              <a:t>gli utenti dovranno svolgere dei task sul sistema controlli/display</a:t>
            </a:r>
            <a:r>
              <a:rPr lang="it" sz="1900" b="1">
                <a:solidFill>
                  <a:schemeClr val="dk2"/>
                </a:solidFill>
                <a:latin typeface="Raleway"/>
                <a:ea typeface="Raleway"/>
                <a:cs typeface="Raleway"/>
                <a:sym typeface="Raleway"/>
              </a:rPr>
              <a:t> posti in cabina, </a:t>
            </a:r>
            <a:r>
              <a:rPr lang="it" sz="1900" b="1">
                <a:solidFill>
                  <a:schemeClr val="dk1"/>
                </a:solidFill>
                <a:latin typeface="Raleway"/>
                <a:ea typeface="Raleway"/>
                <a:cs typeface="Raleway"/>
                <a:sym typeface="Raleway"/>
              </a:rPr>
              <a:t>interfacciandosi con esso</a:t>
            </a:r>
            <a:r>
              <a:rPr lang="it" sz="1900" b="1">
                <a:solidFill>
                  <a:schemeClr val="dk2"/>
                </a:solidFill>
                <a:latin typeface="Raleway"/>
                <a:ea typeface="Raleway"/>
                <a:cs typeface="Raleway"/>
                <a:sym typeface="Raleway"/>
              </a:rPr>
              <a:t>, ed altri sotto-task secondari</a:t>
            </a:r>
            <a:endParaRPr sz="1900">
              <a:solidFill>
                <a:schemeClr val="dk2"/>
              </a:solidFill>
              <a:latin typeface="Raleway"/>
              <a:ea typeface="Raleway"/>
              <a:cs typeface="Raleway"/>
              <a:sym typeface="Raleway"/>
            </a:endParaRPr>
          </a:p>
          <a:p>
            <a:pPr marL="0" lvl="0" indent="0" algn="l" rtl="0">
              <a:spcBef>
                <a:spcPts val="0"/>
              </a:spcBef>
              <a:spcAft>
                <a:spcPts val="0"/>
              </a:spcAft>
              <a:buNone/>
            </a:pPr>
            <a:endParaRPr>
              <a:latin typeface="Lato"/>
              <a:ea typeface="Lato"/>
              <a:cs typeface="Lato"/>
              <a:sym typeface="Lato"/>
            </a:endParaRPr>
          </a:p>
        </p:txBody>
      </p:sp>
      <p:sp>
        <p:nvSpPr>
          <p:cNvPr id="136" name="Google Shape;136;gddf216c93f_0_1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it"/>
              <a:t>9</a:t>
            </a:fld>
            <a:r>
              <a:rPr lang="it"/>
              <a:t>/67</a:t>
            </a:r>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2891</Words>
  <Application>Microsoft Office PowerPoint</Application>
  <PresentationFormat>Presentazione su schermo (16:9)</PresentationFormat>
  <Paragraphs>535</Paragraphs>
  <Slides>67</Slides>
  <Notes>67</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67</vt:i4>
      </vt:variant>
    </vt:vector>
  </HeadingPairs>
  <TitlesOfParts>
    <vt:vector size="71" baseType="lpstr">
      <vt:lpstr>Raleway</vt:lpstr>
      <vt:lpstr>Arial</vt:lpstr>
      <vt:lpstr>Lato</vt:lpstr>
      <vt:lpstr>Swiss</vt:lpstr>
      <vt:lpstr>Progettazione interfaccia per macchina agricola  New Holland - CNH</vt:lpstr>
      <vt:lpstr>Il problema🧐</vt:lpstr>
      <vt:lpstr>Design display fisico ed UI monitor per macchina agricola  </vt:lpstr>
      <vt:lpstr>Procedimento seguito</vt:lpstr>
      <vt:lpstr>1. Requirements Gathering🕵️‍♂️</vt:lpstr>
      <vt:lpstr>A) Raccolta di informazioni</vt:lpstr>
      <vt:lpstr>Presentazione standard di PowerPoint</vt:lpstr>
      <vt:lpstr>B) Caratteristiche User/Utente</vt:lpstr>
      <vt:lpstr>C) Task tipici User/Utente</vt:lpstr>
      <vt:lpstr>C) Task specifici/impliciti ai principali </vt:lpstr>
      <vt:lpstr>D) Considerazioni sul contesto d’uso</vt:lpstr>
      <vt:lpstr>Risultati → Bisogni ricavati degli utenti</vt:lpstr>
      <vt:lpstr>Benchmark  Cosa offrono i competitors? </vt:lpstr>
      <vt:lpstr>Presentazione standard di PowerPoint</vt:lpstr>
      <vt:lpstr>Conclusioni Requirements Gathering</vt:lpstr>
      <vt:lpstr>2. Alternative Designs 🎨 </vt:lpstr>
      <vt:lpstr>Le interfacce di macchine agricole risultano non essere adattate a soddisfare le esigenze di personalizzazione degli utenti, abituati alla libertà di customizzazione data dall’utilizzo di smartphone e tablet.  Il cuore del progetto è l’interfaccia utente personalizzabile “AUI” (Adaptive User Interface) che permette ai diversi utenti di  impostare e raggiungere le main function nel modo a loro più congeniale attraverso la customizzazione delle varie schermate della UI.   Il sistema una volta identificato l’utente imposterà la homepage in base alla mansione che dovrà svolgere, regolerà l’aspetto cromatico delle schermate e assegnerà ai pulsanti fisici personalizzabili i comandi impostati precedentemente dall’utente. Per favorire il multitasking sarà implementato il frazionamento dello schermo in più finestre (split screen). Inoltre vi è anche la possibilità di personalizzare le icone presenti in alcune schermate.  Infine l’adattabilità si estende anche all’interfaccia fisica, il monitor sarà equipaggiato con braccio snodabile che ne permetterà la mobilità attraverso la regolazione dell’angolazione sui vari assi e la ghiera di navigazione, dotata di base magnetica, potrà essere spostata in diversi alloggi prestabiliti.</vt:lpstr>
      <vt:lpstr>Presentazione standard di PowerPoint</vt:lpstr>
      <vt:lpstr>Moodboard</vt:lpstr>
      <vt:lpstr>Presentazione standard di PowerPoint</vt:lpstr>
      <vt:lpstr>Monitor Design e Specifiche (1)</vt:lpstr>
      <vt:lpstr>Monitor Design e Specifiche (2)</vt:lpstr>
      <vt:lpstr>Scelta dimensioni comandi a ghiera ruotabile</vt:lpstr>
      <vt:lpstr>Braccio Mobile Descrizione ad alto livello dell’idea </vt:lpstr>
      <vt:lpstr>Approccio utilizzato per la valutazione ergonomica</vt:lpstr>
      <vt:lpstr>Procedimento per le valutazioni</vt:lpstr>
      <vt:lpstr>Presentazione standard di PowerPoint</vt:lpstr>
      <vt:lpstr> Monitor Comfort &amp; Ergonomics</vt:lpstr>
      <vt:lpstr>Valutazione ergonomica e di raggiungibilità utilizzando il 5° percentile femminile (Database ANSUR) </vt:lpstr>
      <vt:lpstr>Valutazione ergonomica e di raggiungibilità utilizzando il 95° percentile maschile  (Database ANSUR)</vt:lpstr>
      <vt:lpstr>Valutazione Ergonomica dei comandi a ghiera</vt:lpstr>
      <vt:lpstr> Visibility: View Cone + View Eye (1)</vt:lpstr>
      <vt:lpstr> Visibility: View Cone + View Eye (2)</vt:lpstr>
      <vt:lpstr>Conclusioni Monitor &amp; Ergonomics</vt:lpstr>
      <vt:lpstr>3. Prototyping  🥚+🔥=🍳 </vt:lpstr>
      <vt:lpstr>Low fidelity, horizontal prototype  Quale obiettivo ? Testare le interazioni in sequenza tra le schermate per verificarne comportamento.  Dare una macro idea di come funziona il prodotto. Quale parte del progetto ? L’utilizzo e la navigazione della UI (tramite ghiera ed interfaccia grafica) Quali tools ? Wireframe : Invision + Whimsical + Prezi Storyboarding Paper Prototype      </vt:lpstr>
      <vt:lpstr>Storyboarding</vt:lpstr>
      <vt:lpstr>Presentazione standard di PowerPoint</vt:lpstr>
      <vt:lpstr>Paper Prototype</vt:lpstr>
      <vt:lpstr>Presentazione standard di PowerPoint</vt:lpstr>
      <vt:lpstr>Presentazione standard di PowerPoint</vt:lpstr>
      <vt:lpstr>Prototipo in Adobe XD</vt:lpstr>
      <vt:lpstr>Presentazione standard di PowerPoint</vt:lpstr>
      <vt:lpstr>Presentazione standard di PowerPoint</vt:lpstr>
      <vt:lpstr>Design System</vt:lpstr>
      <vt:lpstr>Alcune delle Icone Google utilizzate</vt:lpstr>
      <vt:lpstr>Test contrasto tema chiaro 🌞</vt:lpstr>
      <vt:lpstr>Presentazione standard di PowerPoint</vt:lpstr>
      <vt:lpstr>Presentazione standard di PowerPoint</vt:lpstr>
      <vt:lpstr>4. Evaluation 👩‍🔬📝</vt:lpstr>
      <vt:lpstr>Struttura della fase di test</vt:lpstr>
      <vt:lpstr>Planning &amp; Recruiting</vt:lpstr>
      <vt:lpstr>Test Execution</vt:lpstr>
      <vt:lpstr>Analysis </vt:lpstr>
      <vt:lpstr>Analysis - 1^ serie di test </vt:lpstr>
      <vt:lpstr>Reporting - 1^ serie di test</vt:lpstr>
      <vt:lpstr>Presentazione standard di PowerPoint</vt:lpstr>
      <vt:lpstr>Presentazione standard di PowerPoint</vt:lpstr>
      <vt:lpstr>Conclusioni - 1^ serie di test </vt:lpstr>
      <vt:lpstr>Analysis - 2^ serie di test </vt:lpstr>
      <vt:lpstr>Reporting - 2^ serie di test </vt:lpstr>
      <vt:lpstr>Presentazione standard di PowerPoint</vt:lpstr>
      <vt:lpstr>Presentazione standard di PowerPoint</vt:lpstr>
      <vt:lpstr>Video test della versione 2 del prototipo</vt:lpstr>
      <vt:lpstr>Cosa può essere migliorato?</vt:lpstr>
      <vt:lpstr>Conclusioni finali</vt:lpstr>
      <vt:lpstr>Grazie per l’attenzione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Progettazione interfaccia per macchina agricola  New Holland - CNH</dc:title>
  <cp:lastModifiedBy>ETTORE CANDELORO</cp:lastModifiedBy>
  <cp:revision>1</cp:revision>
  <dcterms:modified xsi:type="dcterms:W3CDTF">2021-06-24T09:11:51Z</dcterms:modified>
</cp:coreProperties>
</file>